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8A424D-D1D7-4D36-BE59-9AB8FE8E729D}" type="datetimeFigureOut">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16445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8A424D-D1D7-4D36-BE59-9AB8FE8E729D}" type="datetimeFigureOut">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398220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8A424D-D1D7-4D36-BE59-9AB8FE8E729D}" type="datetimeFigureOut">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169511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8A424D-D1D7-4D36-BE59-9AB8FE8E729D}" type="datetimeFigureOut">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165469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8A424D-D1D7-4D36-BE59-9AB8FE8E729D}" type="datetimeFigureOut">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409489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8A424D-D1D7-4D36-BE59-9AB8FE8E729D}" type="datetimeFigureOut">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342092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8A424D-D1D7-4D36-BE59-9AB8FE8E729D}" type="datetimeFigureOut">
              <a:rPr lang="en-US" smtClean="0"/>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427334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8A424D-D1D7-4D36-BE59-9AB8FE8E729D}" type="datetimeFigureOut">
              <a:rPr lang="en-US" smtClean="0"/>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73120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8A424D-D1D7-4D36-BE59-9AB8FE8E729D}" type="datetimeFigureOut">
              <a:rPr lang="en-US" smtClean="0"/>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424643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8A424D-D1D7-4D36-BE59-9AB8FE8E729D}" type="datetimeFigureOut">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83458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8A424D-D1D7-4D36-BE59-9AB8FE8E729D}" type="datetimeFigureOut">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ECB8C5-4F3B-4FEB-9A0E-70CCEB9D74F0}" type="slidenum">
              <a:rPr lang="en-US" smtClean="0"/>
              <a:t>‹#›</a:t>
            </a:fld>
            <a:endParaRPr lang="en-US"/>
          </a:p>
        </p:txBody>
      </p:sp>
    </p:spTree>
    <p:extLst>
      <p:ext uri="{BB962C8B-B14F-4D97-AF65-F5344CB8AC3E}">
        <p14:creationId xmlns:p14="http://schemas.microsoft.com/office/powerpoint/2010/main" val="5964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A424D-D1D7-4D36-BE59-9AB8FE8E729D}" type="datetimeFigureOut">
              <a:rPr lang="en-US" smtClean="0"/>
              <a:t>6/6/2021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CB8C5-4F3B-4FEB-9A0E-70CCEB9D74F0}" type="slidenum">
              <a:rPr lang="en-US" smtClean="0"/>
              <a:t>‹#›</a:t>
            </a:fld>
            <a:endParaRPr lang="en-US"/>
          </a:p>
        </p:txBody>
      </p:sp>
    </p:spTree>
    <p:extLst>
      <p:ext uri="{BB962C8B-B14F-4D97-AF65-F5344CB8AC3E}">
        <p14:creationId xmlns:p14="http://schemas.microsoft.com/office/powerpoint/2010/main" val="237666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906" y="1122363"/>
            <a:ext cx="10009094" cy="1230872"/>
          </a:xfrm>
        </p:spPr>
        <p:txBody>
          <a:bodyPr/>
          <a:lstStyle/>
          <a:p>
            <a:r>
              <a:rPr lang="en-US" dirty="0" smtClean="0"/>
              <a:t>Designing a Web Page with CSS</a:t>
            </a:r>
            <a:endParaRPr lang="en-US" dirty="0"/>
          </a:p>
        </p:txBody>
      </p:sp>
      <p:sp>
        <p:nvSpPr>
          <p:cNvPr id="3" name="Subtitle 2"/>
          <p:cNvSpPr>
            <a:spLocks noGrp="1"/>
          </p:cNvSpPr>
          <p:nvPr>
            <p:ph type="subTitle" idx="1"/>
          </p:nvPr>
        </p:nvSpPr>
        <p:spPr>
          <a:xfrm>
            <a:off x="1524000" y="3602038"/>
            <a:ext cx="9144000" cy="512762"/>
          </a:xfrm>
        </p:spPr>
        <p:txBody>
          <a:bodyPr/>
          <a:lstStyle/>
          <a:p>
            <a:r>
              <a:rPr lang="en-US" dirty="0" smtClean="0"/>
              <a:t>Creating a Web Site for a Rural Farm</a:t>
            </a:r>
            <a:endParaRPr lang="en-US" dirty="0"/>
          </a:p>
        </p:txBody>
      </p:sp>
    </p:spTree>
    <p:extLst>
      <p:ext uri="{BB962C8B-B14F-4D97-AF65-F5344CB8AC3E}">
        <p14:creationId xmlns:p14="http://schemas.microsoft.com/office/powerpoint/2010/main" val="3856074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764428"/>
          </a:xfrm>
        </p:spPr>
        <p:txBody>
          <a:bodyPr/>
          <a:lstStyle/>
          <a:p>
            <a:r>
              <a:rPr lang="en-US" dirty="0" smtClean="0"/>
              <a:t>RGB Color Values</a:t>
            </a:r>
            <a:endParaRPr lang="en-US" dirty="0"/>
          </a:p>
        </p:txBody>
      </p:sp>
      <p:sp>
        <p:nvSpPr>
          <p:cNvPr id="3" name="Content Placeholder 2"/>
          <p:cNvSpPr>
            <a:spLocks noGrp="1"/>
          </p:cNvSpPr>
          <p:nvPr>
            <p:ph idx="1"/>
          </p:nvPr>
        </p:nvSpPr>
        <p:spPr>
          <a:xfrm>
            <a:off x="537882" y="860614"/>
            <a:ext cx="11201400" cy="2944904"/>
          </a:xfrm>
        </p:spPr>
        <p:txBody>
          <a:bodyPr>
            <a:normAutofit fontScale="92500" lnSpcReduction="10000"/>
          </a:bodyPr>
          <a:lstStyle/>
          <a:p>
            <a:r>
              <a:rPr lang="en-US" dirty="0" smtClean="0"/>
              <a:t>A color value is a numerical expression that describes the properties of a color. To better understand how numbers can represent colors, it can help to review some of the basic principles of color theory and how they relate to the way colors are rendered in a browser.</a:t>
            </a:r>
          </a:p>
          <a:p>
            <a:r>
              <a:rPr lang="en-US" dirty="0" smtClean="0"/>
              <a:t>In classical color theory, all colors are based on adding three primary colors – red, green, and blue – at different levels of intensity.</a:t>
            </a:r>
          </a:p>
          <a:p>
            <a:r>
              <a:rPr lang="en-US" dirty="0" smtClean="0"/>
              <a:t>CSS represents these intensities mathematically as a set of numbers called an </a:t>
            </a:r>
            <a:r>
              <a:rPr lang="en-US" b="1" dirty="0" smtClean="0"/>
              <a:t>RGB triplet</a:t>
            </a:r>
            <a:r>
              <a:rPr lang="en-US" dirty="0" smtClean="0"/>
              <a:t>, which has the format </a:t>
            </a:r>
            <a:r>
              <a:rPr lang="en-US" dirty="0" err="1" smtClean="0"/>
              <a:t>rgb</a:t>
            </a:r>
            <a:r>
              <a:rPr lang="en-US" dirty="0" smtClean="0"/>
              <a:t>(red, green, blue)</a:t>
            </a:r>
          </a:p>
          <a:p>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51837" t="22957" r="20368" b="30537"/>
          <a:stretch/>
        </p:blipFill>
        <p:spPr>
          <a:xfrm>
            <a:off x="4401671" y="3751729"/>
            <a:ext cx="3388658" cy="3052483"/>
          </a:xfrm>
          <a:prstGeom prst="rect">
            <a:avLst/>
          </a:prstGeom>
          <a:ln>
            <a:solidFill>
              <a:schemeClr val="tx1"/>
            </a:solidFill>
          </a:ln>
        </p:spPr>
      </p:pic>
    </p:spTree>
    <p:extLst>
      <p:ext uri="{BB962C8B-B14F-4D97-AF65-F5344CB8AC3E}">
        <p14:creationId xmlns:p14="http://schemas.microsoft.com/office/powerpoint/2010/main" val="2214644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710640"/>
          </a:xfrm>
        </p:spPr>
        <p:txBody>
          <a:bodyPr/>
          <a:lstStyle/>
          <a:p>
            <a:r>
              <a:rPr lang="en-US" dirty="0" smtClean="0"/>
              <a:t>Using Color Names</a:t>
            </a:r>
            <a:endParaRPr lang="en-US" dirty="0"/>
          </a:p>
        </p:txBody>
      </p:sp>
      <p:sp>
        <p:nvSpPr>
          <p:cNvPr id="3" name="Content Placeholder 2"/>
          <p:cNvSpPr>
            <a:spLocks noGrp="1"/>
          </p:cNvSpPr>
          <p:nvPr>
            <p:ph idx="1"/>
          </p:nvPr>
        </p:nvSpPr>
        <p:spPr>
          <a:xfrm>
            <a:off x="838200" y="833719"/>
            <a:ext cx="10515600" cy="5343244"/>
          </a:xfrm>
        </p:spPr>
        <p:txBody>
          <a:bodyPr/>
          <a:lstStyle/>
          <a:p>
            <a:r>
              <a:rPr lang="en-US" dirty="0" smtClean="0"/>
              <a:t>If you don’t want to use color values, you can also specify colors by name. CSS supports the 16 basic color names</a:t>
            </a:r>
          </a:p>
          <a:p>
            <a:r>
              <a:rPr lang="en-US" dirty="0" smtClean="0"/>
              <a:t>Sixteen colors are not a lot, so most browsers support an extended list of 140 color names, including such colors as orange, crimson, khaki, and brown. Although this extended color list was not part of the CSS specification until CSS3, most browsers support it.</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1802" t="35864" r="10330" b="36888"/>
          <a:stretch/>
        </p:blipFill>
        <p:spPr>
          <a:xfrm>
            <a:off x="1042730" y="3505341"/>
            <a:ext cx="10106540" cy="3097165"/>
          </a:xfrm>
          <a:prstGeom prst="rect">
            <a:avLst/>
          </a:prstGeom>
          <a:ln>
            <a:solidFill>
              <a:schemeClr val="tx1"/>
            </a:solidFill>
          </a:ln>
        </p:spPr>
      </p:pic>
    </p:spTree>
    <p:extLst>
      <p:ext uri="{BB962C8B-B14F-4D97-AF65-F5344CB8AC3E}">
        <p14:creationId xmlns:p14="http://schemas.microsoft.com/office/powerpoint/2010/main" val="22357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8"/>
            <a:ext cx="10515600" cy="831663"/>
          </a:xfrm>
        </p:spPr>
        <p:txBody>
          <a:bodyPr/>
          <a:lstStyle/>
          <a:p>
            <a:r>
              <a:rPr lang="en-US" dirty="0" smtClean="0"/>
              <a:t>A partial list of extended color names</a:t>
            </a:r>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264" t="36478" r="20037" b="21318"/>
          <a:stretch/>
        </p:blipFill>
        <p:spPr>
          <a:xfrm>
            <a:off x="1062317" y="954741"/>
            <a:ext cx="10067365" cy="5620262"/>
          </a:xfrm>
          <a:prstGeom prst="rect">
            <a:avLst/>
          </a:prstGeom>
          <a:ln>
            <a:solidFill>
              <a:schemeClr val="tx1"/>
            </a:solidFill>
          </a:ln>
        </p:spPr>
      </p:pic>
    </p:spTree>
    <p:extLst>
      <p:ext uri="{BB962C8B-B14F-4D97-AF65-F5344CB8AC3E}">
        <p14:creationId xmlns:p14="http://schemas.microsoft.com/office/powerpoint/2010/main" val="3084318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804769"/>
          </a:xfrm>
        </p:spPr>
        <p:txBody>
          <a:bodyPr/>
          <a:lstStyle/>
          <a:p>
            <a:r>
              <a:rPr lang="en-US" dirty="0"/>
              <a:t>F</a:t>
            </a:r>
            <a:r>
              <a:rPr lang="en-US" dirty="0" smtClean="0"/>
              <a:t>ormat the text and background colors</a:t>
            </a:r>
            <a:endParaRPr lang="en-US" dirty="0"/>
          </a:p>
        </p:txBody>
      </p:sp>
      <p:sp>
        <p:nvSpPr>
          <p:cNvPr id="3" name="Content Placeholder 2"/>
          <p:cNvSpPr>
            <a:spLocks noGrp="1"/>
          </p:cNvSpPr>
          <p:nvPr>
            <p:ph idx="1"/>
          </p:nvPr>
        </p:nvSpPr>
        <p:spPr>
          <a:xfrm>
            <a:off x="215154" y="900952"/>
            <a:ext cx="4679576" cy="5836023"/>
          </a:xfrm>
        </p:spPr>
        <p:txBody>
          <a:bodyPr>
            <a:normAutofit/>
          </a:bodyPr>
          <a:lstStyle/>
          <a:p>
            <a:r>
              <a:rPr lang="en-US" dirty="0" smtClean="0"/>
              <a:t>Return to the </a:t>
            </a:r>
            <a:r>
              <a:rPr lang="en-US" b="1" dirty="0" smtClean="0"/>
              <a:t>sa_styles.css</a:t>
            </a:r>
            <a:r>
              <a:rPr lang="en-US" dirty="0" smtClean="0"/>
              <a:t> file in your text editor</a:t>
            </a:r>
          </a:p>
          <a:p>
            <a:r>
              <a:rPr lang="en-US" dirty="0" smtClean="0"/>
              <a:t>Directly below the style comments, insert the following style rules</a:t>
            </a:r>
          </a:p>
          <a:p>
            <a:pPr marL="457200" lvl="1" indent="0">
              <a:buNone/>
            </a:pPr>
            <a:r>
              <a:rPr lang="en-US" dirty="0" smtClean="0"/>
              <a:t>/* Body styles */</a:t>
            </a:r>
          </a:p>
          <a:p>
            <a:pPr marL="914400" lvl="2" indent="0">
              <a:buNone/>
            </a:pPr>
            <a:r>
              <a:rPr lang="en-US" dirty="0" smtClean="0"/>
              <a:t>body {</a:t>
            </a:r>
          </a:p>
          <a:p>
            <a:pPr marL="914400" lvl="2" indent="0">
              <a:buNone/>
            </a:pPr>
            <a:r>
              <a:rPr lang="en-US" dirty="0" smtClean="0"/>
              <a:t>background-color: white;</a:t>
            </a:r>
          </a:p>
          <a:p>
            <a:pPr marL="457200" lvl="1" indent="0">
              <a:buNone/>
            </a:pPr>
            <a:r>
              <a:rPr lang="en-US" dirty="0" smtClean="0"/>
              <a:t>}</a:t>
            </a:r>
          </a:p>
          <a:p>
            <a:pPr marL="457200" lvl="1" indent="0">
              <a:buNone/>
            </a:pPr>
            <a:r>
              <a:rPr lang="en-US" dirty="0" smtClean="0"/>
              <a:t>/* Heading styles */</a:t>
            </a:r>
          </a:p>
          <a:p>
            <a:pPr marL="457200" lvl="1" indent="0">
              <a:buNone/>
            </a:pPr>
            <a:r>
              <a:rPr lang="en-US" dirty="0" smtClean="0"/>
              <a:t>h2 {</a:t>
            </a:r>
          </a:p>
          <a:p>
            <a:pPr marL="914400" lvl="2" indent="0">
              <a:buNone/>
            </a:pPr>
            <a:r>
              <a:rPr lang="en-US" dirty="0" smtClean="0"/>
              <a:t>background-color: </a:t>
            </a:r>
            <a:r>
              <a:rPr lang="en-US" dirty="0" err="1" smtClean="0"/>
              <a:t>rgb</a:t>
            </a:r>
            <a:r>
              <a:rPr lang="en-US" dirty="0" smtClean="0"/>
              <a:t>(0, 165, 0);</a:t>
            </a:r>
          </a:p>
          <a:p>
            <a:pPr marL="914400" lvl="2" indent="0">
              <a:buNone/>
            </a:pPr>
            <a:r>
              <a:rPr lang="en-US" dirty="0" smtClean="0"/>
              <a:t>color: white;</a:t>
            </a:r>
          </a:p>
          <a:p>
            <a:pPr marL="457200" lvl="1" indent="0">
              <a:buNone/>
            </a:pPr>
            <a:r>
              <a:rPr lang="en-US" dirty="0" smtClean="0"/>
              <a:t>}</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3787" t="27054" r="11985" b="33610"/>
          <a:stretch/>
        </p:blipFill>
        <p:spPr>
          <a:xfrm>
            <a:off x="4894730" y="1304364"/>
            <a:ext cx="7133525" cy="3415554"/>
          </a:xfrm>
          <a:prstGeom prst="rect">
            <a:avLst/>
          </a:prstGeom>
          <a:ln>
            <a:solidFill>
              <a:schemeClr val="tx1"/>
            </a:solidFill>
          </a:ln>
        </p:spPr>
      </p:pic>
    </p:spTree>
    <p:extLst>
      <p:ext uri="{BB962C8B-B14F-4D97-AF65-F5344CB8AC3E}">
        <p14:creationId xmlns:p14="http://schemas.microsoft.com/office/powerpoint/2010/main" val="7561734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024"/>
            <a:ext cx="10515600" cy="737534"/>
          </a:xfrm>
        </p:spPr>
        <p:txBody>
          <a:bodyPr/>
          <a:lstStyle/>
          <a:p>
            <a:r>
              <a:rPr lang="en-US" dirty="0" smtClean="0"/>
              <a:t>HSL Color Values</a:t>
            </a:r>
            <a:endParaRPr lang="en-US" dirty="0"/>
          </a:p>
        </p:txBody>
      </p:sp>
      <p:sp>
        <p:nvSpPr>
          <p:cNvPr id="3" name="Content Placeholder 2"/>
          <p:cNvSpPr>
            <a:spLocks noGrp="1"/>
          </p:cNvSpPr>
          <p:nvPr>
            <p:ph idx="1"/>
          </p:nvPr>
        </p:nvSpPr>
        <p:spPr>
          <a:xfrm>
            <a:off x="201706" y="858558"/>
            <a:ext cx="11739282" cy="5676713"/>
          </a:xfrm>
        </p:spPr>
        <p:txBody>
          <a:bodyPr>
            <a:normAutofit/>
          </a:bodyPr>
          <a:lstStyle/>
          <a:p>
            <a:r>
              <a:rPr lang="en-US" dirty="0" smtClean="0"/>
              <a:t>The RGB color model is only one way of describing colors. CSS3 also supports the Hue Saturation Lightness (HSL) model that describes colors based on hue, saturation, and lightness. Hue is the tint of the color and is based on the color’s location on the color wheel. Hue values range from 0° up to 360°, where 0° matches the location of red on the color wheel, 120° matches green, and 240° matches blue. Saturation measures the intensity of the chosen color and ranges from 0% (no color) up to 100% (full color). Finally, lightness measures the brightness of the color and ranges from 0% (black) up to 100% (white). Color values using the HSL model are described in CSS3 using</a:t>
            </a:r>
          </a:p>
          <a:p>
            <a:pPr marL="457200" lvl="1" indent="0">
              <a:buNone/>
            </a:pPr>
            <a:r>
              <a:rPr lang="en-US" dirty="0" smtClean="0"/>
              <a:t>	</a:t>
            </a:r>
            <a:r>
              <a:rPr lang="en-US" sz="2800" b="1" dirty="0" err="1" smtClean="0"/>
              <a:t>hsl</a:t>
            </a:r>
            <a:r>
              <a:rPr lang="en-US" sz="2800" b="1" dirty="0" smtClean="0"/>
              <a:t>(hue, saturation, lightness)</a:t>
            </a:r>
          </a:p>
          <a:p>
            <a:r>
              <a:rPr lang="en-US" dirty="0" smtClean="0"/>
              <a:t>where hue is the tint of the color in degrees, saturation is the intensity of the color in percent, and lightness is the brightness of the color in percent. Next figure shows how setting the hue to 38°, the saturation to 90%, and the lightness to 60% results in a medium shade of orange.</a:t>
            </a:r>
            <a:endParaRPr lang="en-US" dirty="0"/>
          </a:p>
        </p:txBody>
      </p:sp>
    </p:spTree>
    <p:extLst>
      <p:ext uri="{BB962C8B-B14F-4D97-AF65-F5344CB8AC3E}">
        <p14:creationId xmlns:p14="http://schemas.microsoft.com/office/powerpoint/2010/main" val="3273385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265" t="23981" r="5587" b="10664"/>
          <a:stretch/>
        </p:blipFill>
        <p:spPr>
          <a:xfrm>
            <a:off x="1304365" y="309281"/>
            <a:ext cx="9762564" cy="6228514"/>
          </a:xfrm>
          <a:prstGeom prst="rect">
            <a:avLst/>
          </a:prstGeom>
          <a:ln>
            <a:solidFill>
              <a:schemeClr val="tx1"/>
            </a:solidFill>
          </a:ln>
        </p:spPr>
      </p:pic>
    </p:spTree>
    <p:extLst>
      <p:ext uri="{BB962C8B-B14F-4D97-AF65-F5344CB8AC3E}">
        <p14:creationId xmlns:p14="http://schemas.microsoft.com/office/powerpoint/2010/main" val="15326558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831663"/>
          </a:xfrm>
        </p:spPr>
        <p:txBody>
          <a:bodyPr/>
          <a:lstStyle/>
          <a:p>
            <a:r>
              <a:rPr lang="en-US" dirty="0" smtClean="0"/>
              <a:t>Opacity Values in CSS3</a:t>
            </a:r>
            <a:endParaRPr lang="en-US" dirty="0"/>
          </a:p>
        </p:txBody>
      </p:sp>
      <p:sp>
        <p:nvSpPr>
          <p:cNvPr id="3" name="Content Placeholder 2"/>
          <p:cNvSpPr>
            <a:spLocks noGrp="1"/>
          </p:cNvSpPr>
          <p:nvPr>
            <p:ph idx="1"/>
          </p:nvPr>
        </p:nvSpPr>
        <p:spPr>
          <a:xfrm>
            <a:off x="282388" y="1250575"/>
            <a:ext cx="11551024" cy="5419165"/>
          </a:xfrm>
        </p:spPr>
        <p:txBody>
          <a:bodyPr>
            <a:normAutofit/>
          </a:bodyPr>
          <a:lstStyle/>
          <a:p>
            <a:r>
              <a:rPr lang="en-US" dirty="0" smtClean="0"/>
              <a:t>CSS3 also allows page designers to augment RGB and HSL color values by specifying a color’s opacity. Opacity defines how much of the colors below the surface of the current object show through to affect its appearance. The opacity of a color can be specified using either of the following </a:t>
            </a:r>
            <a:r>
              <a:rPr lang="en-US" dirty="0" err="1" smtClean="0"/>
              <a:t>rgba</a:t>
            </a:r>
            <a:r>
              <a:rPr lang="en-US" dirty="0" smtClean="0"/>
              <a:t> and </a:t>
            </a:r>
            <a:r>
              <a:rPr lang="en-US" dirty="0" err="1" smtClean="0"/>
              <a:t>hsla</a:t>
            </a:r>
            <a:r>
              <a:rPr lang="en-US" dirty="0" smtClean="0"/>
              <a:t> color values</a:t>
            </a:r>
          </a:p>
          <a:p>
            <a:pPr marL="914400" lvl="2" indent="0">
              <a:buNone/>
            </a:pPr>
            <a:r>
              <a:rPr lang="en-US" sz="2800" dirty="0" err="1" smtClean="0"/>
              <a:t>rgba</a:t>
            </a:r>
            <a:r>
              <a:rPr lang="en-US" sz="2800" dirty="0" smtClean="0"/>
              <a:t>(red, green, blue, opacity)</a:t>
            </a:r>
          </a:p>
          <a:p>
            <a:pPr marL="914400" lvl="2" indent="0">
              <a:buNone/>
            </a:pPr>
            <a:r>
              <a:rPr lang="en-US" sz="2800" dirty="0" err="1" smtClean="0"/>
              <a:t>hsla</a:t>
            </a:r>
            <a:r>
              <a:rPr lang="en-US" sz="2800" dirty="0" smtClean="0"/>
              <a:t>(hue, saturation, lightness, opacity)</a:t>
            </a:r>
          </a:p>
          <a:p>
            <a:r>
              <a:rPr lang="en-US" dirty="0" smtClean="0"/>
              <a:t>where opacity sets the transparency of the color as a decimal ranging from 0 (completely transparent) up to 1.0 (completely opaque). For example, the following style displays the text of h1 headings in a medium shade of orange at 70% opacity:</a:t>
            </a:r>
          </a:p>
          <a:p>
            <a:pPr marL="914400" lvl="2" indent="0">
              <a:buNone/>
            </a:pPr>
            <a:r>
              <a:rPr lang="en-US" sz="2800" dirty="0" err="1" smtClean="0"/>
              <a:t>hsla</a:t>
            </a:r>
            <a:r>
              <a:rPr lang="en-US" sz="2800" dirty="0" smtClean="0"/>
              <a:t>(38, 90%, 60%, 0.7)</a:t>
            </a:r>
            <a:endParaRPr lang="en-US" sz="2800" dirty="0"/>
          </a:p>
        </p:txBody>
      </p:sp>
    </p:spTree>
    <p:extLst>
      <p:ext uri="{BB962C8B-B14F-4D97-AF65-F5344CB8AC3E}">
        <p14:creationId xmlns:p14="http://schemas.microsoft.com/office/powerpoint/2010/main" val="1796928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50981"/>
          </a:xfrm>
        </p:spPr>
        <p:txBody>
          <a:bodyPr/>
          <a:lstStyle/>
          <a:p>
            <a:r>
              <a:rPr lang="en-US" dirty="0"/>
              <a:t>M</a:t>
            </a:r>
            <a:r>
              <a:rPr lang="en-US" dirty="0" smtClean="0"/>
              <a:t>ake the heading text semi-transparent</a:t>
            </a:r>
            <a:endParaRPr lang="en-US" dirty="0"/>
          </a:p>
        </p:txBody>
      </p:sp>
      <p:sp>
        <p:nvSpPr>
          <p:cNvPr id="3" name="Content Placeholder 2"/>
          <p:cNvSpPr>
            <a:spLocks noGrp="1"/>
          </p:cNvSpPr>
          <p:nvPr>
            <p:ph idx="1"/>
          </p:nvPr>
        </p:nvSpPr>
        <p:spPr>
          <a:xfrm>
            <a:off x="838200" y="968188"/>
            <a:ext cx="10515600" cy="5208775"/>
          </a:xfrm>
        </p:spPr>
        <p:txBody>
          <a:bodyPr/>
          <a:lstStyle/>
          <a:p>
            <a:r>
              <a:rPr lang="en-US" dirty="0" smtClean="0"/>
              <a:t>Return to the </a:t>
            </a:r>
            <a:r>
              <a:rPr lang="en-US" b="1" dirty="0" smtClean="0"/>
              <a:t>sa_styles.css</a:t>
            </a:r>
            <a:r>
              <a:rPr lang="en-US" dirty="0" smtClean="0"/>
              <a:t> file in your text editor.</a:t>
            </a:r>
          </a:p>
          <a:p>
            <a:r>
              <a:rPr lang="en-US" dirty="0" smtClean="0"/>
              <a:t>Within the style rule for the h2 selector, insert the following color property: 		</a:t>
            </a:r>
            <a:r>
              <a:rPr lang="en-US" b="1" dirty="0" smtClean="0"/>
              <a:t>color: </a:t>
            </a:r>
            <a:r>
              <a:rPr lang="en-US" b="1" dirty="0" err="1" smtClean="0"/>
              <a:t>rgba</a:t>
            </a:r>
            <a:r>
              <a:rPr lang="en-US" b="1" dirty="0" smtClean="0"/>
              <a:t>(255, 255, 255, 0.8);</a:t>
            </a:r>
          </a:p>
          <a:p>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1360" t="23776" r="8787" b="61268"/>
          <a:stretch/>
        </p:blipFill>
        <p:spPr>
          <a:xfrm>
            <a:off x="838200" y="2460810"/>
            <a:ext cx="9908089" cy="1600201"/>
          </a:xfrm>
          <a:prstGeom prst="rect">
            <a:avLst/>
          </a:prstGeom>
          <a:ln>
            <a:solidFill>
              <a:schemeClr val="tx1"/>
            </a:solidFill>
          </a:ln>
        </p:spPr>
      </p:pic>
      <p:pic>
        <p:nvPicPr>
          <p:cNvPr id="6" name="Picture 5"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3823" t="63727" r="11103" b="14147"/>
          <a:stretch/>
        </p:blipFill>
        <p:spPr>
          <a:xfrm>
            <a:off x="838200" y="4491316"/>
            <a:ext cx="9908089" cy="1813684"/>
          </a:xfrm>
          <a:prstGeom prst="rect">
            <a:avLst/>
          </a:prstGeom>
          <a:ln>
            <a:solidFill>
              <a:schemeClr val="tx1"/>
            </a:solidFill>
          </a:ln>
        </p:spPr>
      </p:pic>
    </p:spTree>
    <p:extLst>
      <p:ext uri="{BB962C8B-B14F-4D97-AF65-F5344CB8AC3E}">
        <p14:creationId xmlns:p14="http://schemas.microsoft.com/office/powerpoint/2010/main" val="1839452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50981"/>
          </a:xfrm>
        </p:spPr>
        <p:txBody>
          <a:bodyPr/>
          <a:lstStyle/>
          <a:p>
            <a:r>
              <a:rPr lang="en-US" dirty="0"/>
              <a:t>F</a:t>
            </a:r>
            <a:r>
              <a:rPr lang="en-US" dirty="0" smtClean="0"/>
              <a:t>ormat h1 headings</a:t>
            </a:r>
            <a:endParaRPr lang="en-US" dirty="0"/>
          </a:p>
        </p:txBody>
      </p:sp>
      <p:sp>
        <p:nvSpPr>
          <p:cNvPr id="3" name="Content Placeholder 2"/>
          <p:cNvSpPr>
            <a:spLocks noGrp="1"/>
          </p:cNvSpPr>
          <p:nvPr>
            <p:ph idx="1"/>
          </p:nvPr>
        </p:nvSpPr>
        <p:spPr>
          <a:xfrm>
            <a:off x="838200" y="847165"/>
            <a:ext cx="10515600" cy="5329798"/>
          </a:xfrm>
        </p:spPr>
        <p:txBody>
          <a:bodyPr/>
          <a:lstStyle/>
          <a:p>
            <a:r>
              <a:rPr lang="en-US" dirty="0" smtClean="0"/>
              <a:t>Return to the </a:t>
            </a:r>
            <a:r>
              <a:rPr lang="en-US" b="1" dirty="0" smtClean="0"/>
              <a:t>sa_styles.css</a:t>
            </a:r>
            <a:r>
              <a:rPr lang="en-US" dirty="0" smtClean="0"/>
              <a:t> file in your text editor.</a:t>
            </a:r>
          </a:p>
          <a:p>
            <a:r>
              <a:rPr lang="en-US" dirty="0" smtClean="0"/>
              <a:t>Directly above the style rule for h2 headings, insert the following style rule, as :</a:t>
            </a:r>
          </a:p>
          <a:p>
            <a:pPr marL="914400" lvl="2" indent="0">
              <a:buNone/>
            </a:pPr>
            <a:r>
              <a:rPr lang="en-US" sz="2800" dirty="0" smtClean="0"/>
              <a:t>h1 {</a:t>
            </a:r>
          </a:p>
          <a:p>
            <a:pPr marL="1371600" lvl="3" indent="0">
              <a:buNone/>
            </a:pPr>
            <a:r>
              <a:rPr lang="en-US" sz="2800" dirty="0" smtClean="0"/>
              <a:t>background-color: </a:t>
            </a:r>
            <a:r>
              <a:rPr lang="en-US" sz="2800" dirty="0" err="1" smtClean="0"/>
              <a:t>rgb</a:t>
            </a:r>
            <a:r>
              <a:rPr lang="en-US" sz="2800" dirty="0" smtClean="0"/>
              <a:t>(125, 186, 240);</a:t>
            </a:r>
          </a:p>
          <a:p>
            <a:pPr marL="1371600" lvl="3" indent="0">
              <a:buNone/>
            </a:pPr>
            <a:r>
              <a:rPr lang="en-US" sz="2800" dirty="0" smtClean="0"/>
              <a:t>color: white;</a:t>
            </a:r>
          </a:p>
          <a:p>
            <a:pPr marL="914400" lvl="2" indent="0">
              <a:buNone/>
            </a:pPr>
            <a:r>
              <a:rPr lang="en-US" sz="2800" dirty="0" smtClean="0"/>
              <a:t>}</a:t>
            </a:r>
            <a:endParaRPr lang="en-US" sz="2800"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6360" t="33405" r="9890" b="38322"/>
          <a:stretch/>
        </p:blipFill>
        <p:spPr>
          <a:xfrm>
            <a:off x="838200" y="4007222"/>
            <a:ext cx="10532171" cy="2514601"/>
          </a:xfrm>
          <a:prstGeom prst="rect">
            <a:avLst/>
          </a:prstGeom>
          <a:ln>
            <a:solidFill>
              <a:schemeClr val="tx1"/>
            </a:solidFill>
          </a:ln>
        </p:spPr>
      </p:pic>
    </p:spTree>
    <p:extLst>
      <p:ext uri="{BB962C8B-B14F-4D97-AF65-F5344CB8AC3E}">
        <p14:creationId xmlns:p14="http://schemas.microsoft.com/office/powerpoint/2010/main" val="1704540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804769"/>
          </a:xfrm>
        </p:spPr>
        <p:txBody>
          <a:bodyPr/>
          <a:lstStyle/>
          <a:p>
            <a:r>
              <a:rPr lang="en-US" dirty="0" smtClean="0"/>
              <a:t>Contextual Selectors</a:t>
            </a:r>
            <a:endParaRPr lang="en-US" dirty="0"/>
          </a:p>
        </p:txBody>
      </p:sp>
      <p:sp>
        <p:nvSpPr>
          <p:cNvPr id="3" name="Content Placeholder 2"/>
          <p:cNvSpPr>
            <a:spLocks noGrp="1"/>
          </p:cNvSpPr>
          <p:nvPr>
            <p:ph idx="1"/>
          </p:nvPr>
        </p:nvSpPr>
        <p:spPr>
          <a:xfrm>
            <a:off x="838200" y="900953"/>
            <a:ext cx="10515600" cy="5741894"/>
          </a:xfrm>
        </p:spPr>
        <p:txBody>
          <a:bodyPr>
            <a:normAutofit lnSpcReduction="10000"/>
          </a:bodyPr>
          <a:lstStyle/>
          <a:p>
            <a:r>
              <a:rPr lang="en-US" dirty="0" smtClean="0"/>
              <a:t>So far, the only selectors you’ve studied involve either single elements or groups of elements in a comma-separated list. However, this approach doesn’t take into account that Web pages are structured documents in which elements are nested within other elements, forming a hierarchy of elements.</a:t>
            </a:r>
          </a:p>
          <a:p>
            <a:r>
              <a:rPr lang="en-US" dirty="0" smtClean="0"/>
              <a:t>Contextual selectors take advantage of the general rule that the more specific style is applied in preference to the more general. For instance, the styles</a:t>
            </a:r>
          </a:p>
          <a:p>
            <a:pPr marL="914400" lvl="2" indent="0">
              <a:buNone/>
            </a:pPr>
            <a:r>
              <a:rPr lang="en-US" sz="2800" dirty="0" smtClean="0"/>
              <a:t>section h1 {color: red;}</a:t>
            </a:r>
          </a:p>
          <a:p>
            <a:pPr marL="914400" lvl="2" indent="0">
              <a:buNone/>
            </a:pPr>
            <a:r>
              <a:rPr lang="en-US" sz="2800" dirty="0" smtClean="0"/>
              <a:t>h1 {color: blue;}</a:t>
            </a:r>
          </a:p>
          <a:p>
            <a:pPr marL="174625" indent="0">
              <a:buNone/>
            </a:pPr>
            <a:r>
              <a:rPr lang="en-US" dirty="0" smtClean="0"/>
              <a:t>would result in any h1 heading text nested within a section element appearing in red, even though the last style sets the text color to blue. The more specific style using the contextual selector takes precedence over the general style in which no context has been given.</a:t>
            </a:r>
            <a:endParaRPr lang="en-US" dirty="0"/>
          </a:p>
        </p:txBody>
      </p:sp>
    </p:spTree>
    <p:extLst>
      <p:ext uri="{BB962C8B-B14F-4D97-AF65-F5344CB8AC3E}">
        <p14:creationId xmlns:p14="http://schemas.microsoft.com/office/powerpoint/2010/main" val="4027870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313"/>
            <a:ext cx="10515600" cy="724087"/>
          </a:xfrm>
        </p:spPr>
        <p:txBody>
          <a:bodyPr/>
          <a:lstStyle/>
          <a:p>
            <a:r>
              <a:rPr lang="en-US" dirty="0" smtClean="0"/>
              <a:t>Case: </a:t>
            </a:r>
            <a:r>
              <a:rPr lang="en-US" b="1" i="1" dirty="0" smtClean="0"/>
              <a:t>Sunny Acres</a:t>
            </a:r>
            <a:endParaRPr lang="en-US" b="1" i="1" dirty="0"/>
          </a:p>
        </p:txBody>
      </p:sp>
      <p:sp>
        <p:nvSpPr>
          <p:cNvPr id="3" name="Content Placeholder 2"/>
          <p:cNvSpPr>
            <a:spLocks noGrp="1"/>
          </p:cNvSpPr>
          <p:nvPr>
            <p:ph idx="1"/>
          </p:nvPr>
        </p:nvSpPr>
        <p:spPr>
          <a:xfrm>
            <a:off x="838200" y="1193613"/>
            <a:ext cx="10515600" cy="4351338"/>
          </a:xfrm>
        </p:spPr>
        <p:txBody>
          <a:bodyPr>
            <a:normAutofit/>
          </a:bodyPr>
          <a:lstStyle/>
          <a:p>
            <a:r>
              <a:rPr lang="en-US" dirty="0" smtClean="0"/>
              <a:t>Tammy Nielsen and her husband, Brent, live and work at Sunny Acres, a 200-acre farm near Council Bluffs, Iowa.</a:t>
            </a:r>
          </a:p>
          <a:p>
            <a:r>
              <a:rPr lang="en-US" dirty="0" smtClean="0"/>
              <a:t>Tammy created a Web site for Sunny Acres several years ago to make information about the farm easily accessible to her customers. The Web site has become outdated, so Tammy would like to enliven it with a new design based on the latest elements and styles from HTML and CSS. Tammy’s knowledge of HTML and Web styles is limited, so she’s come to you for help in creating a new look for the Sunny Acres Web site.</a:t>
            </a:r>
            <a:endParaRPr lang="en-US" dirty="0"/>
          </a:p>
        </p:txBody>
      </p:sp>
    </p:spTree>
    <p:extLst>
      <p:ext uri="{BB962C8B-B14F-4D97-AF65-F5344CB8AC3E}">
        <p14:creationId xmlns:p14="http://schemas.microsoft.com/office/powerpoint/2010/main" val="190184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1140" t="28488" r="10111" b="35454"/>
          <a:stretch/>
        </p:blipFill>
        <p:spPr>
          <a:xfrm>
            <a:off x="524435" y="107576"/>
            <a:ext cx="10300447" cy="4101534"/>
          </a:xfrm>
          <a:prstGeom prst="rect">
            <a:avLst/>
          </a:prstGeom>
          <a:ln>
            <a:solidFill>
              <a:schemeClr val="tx1"/>
            </a:solidFill>
          </a:ln>
        </p:spPr>
      </p:pic>
      <p:sp>
        <p:nvSpPr>
          <p:cNvPr id="5" name="TextBox 4"/>
          <p:cNvSpPr txBox="1"/>
          <p:nvPr/>
        </p:nvSpPr>
        <p:spPr>
          <a:xfrm>
            <a:off x="524435" y="4395787"/>
            <a:ext cx="11313107" cy="2462213"/>
          </a:xfrm>
          <a:prstGeom prst="rect">
            <a:avLst/>
          </a:prstGeom>
          <a:noFill/>
        </p:spPr>
        <p:txBody>
          <a:bodyPr wrap="square" rtlCol="0">
            <a:spAutoFit/>
          </a:bodyPr>
          <a:lstStyle/>
          <a:p>
            <a:r>
              <a:rPr lang="en-US" sz="2200" dirty="0"/>
              <a:t>For example, the style rule</a:t>
            </a:r>
          </a:p>
          <a:p>
            <a:r>
              <a:rPr lang="en-US" sz="2200" dirty="0" smtClean="0"/>
              <a:t>	* </a:t>
            </a:r>
            <a:r>
              <a:rPr lang="en-US" sz="2200" dirty="0"/>
              <a:t>{color: blue;}</a:t>
            </a:r>
          </a:p>
          <a:p>
            <a:r>
              <a:rPr lang="en-US" sz="2200" dirty="0"/>
              <a:t>uses the asterisk (*) selector—also known as the </a:t>
            </a:r>
            <a:r>
              <a:rPr lang="en-US" sz="2200" b="1" dirty="0"/>
              <a:t>wildcard selector</a:t>
            </a:r>
            <a:r>
              <a:rPr lang="en-US" sz="2200" dirty="0"/>
              <a:t>—to select all </a:t>
            </a:r>
            <a:r>
              <a:rPr lang="en-US" sz="2200" dirty="0" smtClean="0"/>
              <a:t>elements in </a:t>
            </a:r>
            <a:r>
              <a:rPr lang="en-US" sz="2200" dirty="0"/>
              <a:t>the document. The result is that the text of all elements in the document appears </a:t>
            </a:r>
            <a:r>
              <a:rPr lang="en-US" sz="2200" dirty="0" smtClean="0"/>
              <a:t>in blue</a:t>
            </a:r>
            <a:r>
              <a:rPr lang="en-US" sz="2200" dirty="0"/>
              <a:t>. On the other hand, the rule</a:t>
            </a:r>
          </a:p>
          <a:p>
            <a:r>
              <a:rPr lang="en-US" sz="2200" dirty="0" smtClean="0"/>
              <a:t>	p </a:t>
            </a:r>
            <a:r>
              <a:rPr lang="en-US" sz="2200" dirty="0"/>
              <a:t>&gt; </a:t>
            </a:r>
            <a:r>
              <a:rPr lang="en-US" sz="2200" dirty="0" err="1"/>
              <a:t>em</a:t>
            </a:r>
            <a:r>
              <a:rPr lang="en-US" sz="2200" dirty="0"/>
              <a:t> {color: blue</a:t>
            </a:r>
            <a:r>
              <a:rPr lang="en-US" sz="2200" dirty="0" smtClean="0"/>
              <a:t>;} </a:t>
            </a:r>
          </a:p>
          <a:p>
            <a:r>
              <a:rPr lang="en-US" sz="2200" dirty="0" smtClean="0"/>
              <a:t>applies </a:t>
            </a:r>
            <a:r>
              <a:rPr lang="en-US" sz="2200" dirty="0"/>
              <a:t>the blue text color only to emphasized text placed as a direct child of a paragraph</a:t>
            </a:r>
            <a:r>
              <a:rPr lang="en-US" sz="2200" dirty="0" smtClean="0"/>
              <a:t>.</a:t>
            </a:r>
            <a:endParaRPr lang="en-US" sz="2200" dirty="0"/>
          </a:p>
        </p:txBody>
      </p:sp>
    </p:spTree>
    <p:extLst>
      <p:ext uri="{BB962C8B-B14F-4D97-AF65-F5344CB8AC3E}">
        <p14:creationId xmlns:p14="http://schemas.microsoft.com/office/powerpoint/2010/main" val="543094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764428"/>
          </a:xfrm>
        </p:spPr>
        <p:txBody>
          <a:bodyPr/>
          <a:lstStyle/>
          <a:p>
            <a:r>
              <a:rPr lang="en-US" dirty="0"/>
              <a:t>R</a:t>
            </a:r>
            <a:r>
              <a:rPr lang="en-US" dirty="0" smtClean="0"/>
              <a:t>evise the style sheet</a:t>
            </a:r>
            <a:endParaRPr lang="en-US" dirty="0"/>
          </a:p>
        </p:txBody>
      </p:sp>
      <p:sp>
        <p:nvSpPr>
          <p:cNvPr id="3" name="Content Placeholder 2"/>
          <p:cNvSpPr>
            <a:spLocks noGrp="1"/>
          </p:cNvSpPr>
          <p:nvPr>
            <p:ph idx="1"/>
          </p:nvPr>
        </p:nvSpPr>
        <p:spPr>
          <a:xfrm>
            <a:off x="838200" y="900954"/>
            <a:ext cx="10515600" cy="2299445"/>
          </a:xfrm>
        </p:spPr>
        <p:txBody>
          <a:bodyPr/>
          <a:lstStyle/>
          <a:p>
            <a:r>
              <a:rPr lang="en-US" dirty="0" smtClean="0"/>
              <a:t>Return to the </a:t>
            </a:r>
            <a:r>
              <a:rPr lang="en-US" b="1" dirty="0" smtClean="0"/>
              <a:t>sa_styles.css</a:t>
            </a:r>
            <a:r>
              <a:rPr lang="en-US" dirty="0" smtClean="0"/>
              <a:t> file in your text editor.</a:t>
            </a:r>
          </a:p>
          <a:p>
            <a:r>
              <a:rPr lang="en-US" dirty="0" smtClean="0"/>
              <a:t>Change the selector for the h1 heading rule to </a:t>
            </a:r>
            <a:r>
              <a:rPr lang="en-US" b="1" dirty="0" smtClean="0"/>
              <a:t>section h1</a:t>
            </a:r>
          </a:p>
          <a:p>
            <a:r>
              <a:rPr lang="en-US" dirty="0" smtClean="0"/>
              <a:t>Save your changes to the style sheet and then reload the </a:t>
            </a:r>
            <a:r>
              <a:rPr lang="en-US" b="1" dirty="0" smtClean="0"/>
              <a:t>home.htm </a:t>
            </a:r>
            <a:r>
              <a:rPr lang="en-US" dirty="0" smtClean="0"/>
              <a:t>file in your Web browser. Verify that the sky blue background is applied only to the Welcome heading.</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19853" t="11689" r="20368" b="41395"/>
          <a:stretch/>
        </p:blipFill>
        <p:spPr>
          <a:xfrm>
            <a:off x="1819835" y="3200399"/>
            <a:ext cx="8305800" cy="3509278"/>
          </a:xfrm>
          <a:prstGeom prst="rect">
            <a:avLst/>
          </a:prstGeom>
          <a:ln>
            <a:solidFill>
              <a:schemeClr val="tx1"/>
            </a:solidFill>
          </a:ln>
        </p:spPr>
      </p:pic>
    </p:spTree>
    <p:extLst>
      <p:ext uri="{BB962C8B-B14F-4D97-AF65-F5344CB8AC3E}">
        <p14:creationId xmlns:p14="http://schemas.microsoft.com/office/powerpoint/2010/main" val="3336066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10640"/>
          </a:xfrm>
        </p:spPr>
        <p:txBody>
          <a:bodyPr/>
          <a:lstStyle/>
          <a:p>
            <a:r>
              <a:rPr lang="en-US" dirty="0" smtClean="0"/>
              <a:t>Attribute Selectors</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8451" t="22941" r="33665" b="26078"/>
          <a:stretch/>
        </p:blipFill>
        <p:spPr>
          <a:xfrm>
            <a:off x="3372970" y="710640"/>
            <a:ext cx="5446059" cy="6025426"/>
          </a:xfrm>
          <a:prstGeom prst="rect">
            <a:avLst/>
          </a:prstGeom>
          <a:ln>
            <a:solidFill>
              <a:schemeClr val="tx1"/>
            </a:solidFill>
          </a:ln>
        </p:spPr>
      </p:pic>
    </p:spTree>
    <p:extLst>
      <p:ext uri="{BB962C8B-B14F-4D97-AF65-F5344CB8AC3E}">
        <p14:creationId xmlns:p14="http://schemas.microsoft.com/office/powerpoint/2010/main" val="2874912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45110"/>
          </a:xfrm>
        </p:spPr>
        <p:txBody>
          <a:bodyPr/>
          <a:lstStyle/>
          <a:p>
            <a:r>
              <a:rPr lang="en-US" dirty="0"/>
              <a:t>C</a:t>
            </a:r>
            <a:r>
              <a:rPr lang="en-US" dirty="0" smtClean="0"/>
              <a:t>reate a style based on the class attribute</a:t>
            </a:r>
            <a:endParaRPr lang="en-US" dirty="0"/>
          </a:p>
        </p:txBody>
      </p:sp>
      <p:sp>
        <p:nvSpPr>
          <p:cNvPr id="3" name="Content Placeholder 2"/>
          <p:cNvSpPr>
            <a:spLocks noGrp="1"/>
          </p:cNvSpPr>
          <p:nvPr>
            <p:ph idx="1"/>
          </p:nvPr>
        </p:nvSpPr>
        <p:spPr>
          <a:xfrm>
            <a:off x="242047" y="941294"/>
            <a:ext cx="5620871" cy="5916705"/>
          </a:xfrm>
        </p:spPr>
        <p:txBody>
          <a:bodyPr>
            <a:normAutofit lnSpcReduction="10000"/>
          </a:bodyPr>
          <a:lstStyle/>
          <a:p>
            <a:r>
              <a:rPr lang="en-US" dirty="0" smtClean="0"/>
              <a:t>Return to the </a:t>
            </a:r>
            <a:r>
              <a:rPr lang="en-US" b="1" dirty="0" smtClean="0"/>
              <a:t>sa_styles.css</a:t>
            </a:r>
            <a:r>
              <a:rPr lang="en-US" dirty="0" smtClean="0"/>
              <a:t> file in your text editor.</a:t>
            </a:r>
          </a:p>
          <a:p>
            <a:r>
              <a:rPr lang="en-US" dirty="0" smtClean="0"/>
              <a:t>Add the following style rule at the bottom of style sheet:</a:t>
            </a:r>
          </a:p>
          <a:p>
            <a:pPr marL="914400" lvl="2" indent="0">
              <a:buNone/>
            </a:pPr>
            <a:r>
              <a:rPr lang="en-US" sz="2800" dirty="0" smtClean="0"/>
              <a:t>/* Section styles */</a:t>
            </a:r>
          </a:p>
          <a:p>
            <a:pPr marL="914400" lvl="2" indent="0">
              <a:buNone/>
            </a:pPr>
            <a:r>
              <a:rPr lang="en-US" sz="2800" dirty="0" smtClean="0"/>
              <a:t>section </a:t>
            </a:r>
            <a:r>
              <a:rPr lang="en-US" sz="2800" dirty="0" err="1" smtClean="0"/>
              <a:t>p.closing</a:t>
            </a:r>
            <a:r>
              <a:rPr lang="en-US" sz="2800" dirty="0" smtClean="0"/>
              <a:t> {</a:t>
            </a:r>
          </a:p>
          <a:p>
            <a:pPr marL="914400" lvl="2" indent="0">
              <a:buNone/>
            </a:pPr>
            <a:r>
              <a:rPr lang="en-US" sz="2800" dirty="0" smtClean="0"/>
              <a:t>color: </a:t>
            </a:r>
            <a:r>
              <a:rPr lang="en-US" sz="2800" dirty="0" err="1" smtClean="0"/>
              <a:t>rgb</a:t>
            </a:r>
            <a:r>
              <a:rPr lang="en-US" sz="2800" dirty="0" smtClean="0"/>
              <a:t>(0, 165, 0);</a:t>
            </a:r>
          </a:p>
          <a:p>
            <a:pPr marL="914400" lvl="2" indent="0">
              <a:buNone/>
            </a:pPr>
            <a:r>
              <a:rPr lang="en-US" sz="2800" dirty="0" smtClean="0"/>
              <a:t>text-align: right;</a:t>
            </a:r>
          </a:p>
          <a:p>
            <a:pPr marL="914400" lvl="2" indent="0">
              <a:buNone/>
            </a:pPr>
            <a:r>
              <a:rPr lang="en-US" sz="2800" dirty="0" smtClean="0"/>
              <a:t>}</a:t>
            </a:r>
          </a:p>
          <a:p>
            <a:r>
              <a:rPr lang="en-US" dirty="0"/>
              <a:t>Save your changes to the style sheet and then reload the </a:t>
            </a:r>
            <a:r>
              <a:rPr lang="en-US" b="1" dirty="0"/>
              <a:t>home.htm </a:t>
            </a:r>
            <a:r>
              <a:rPr lang="en-US" dirty="0"/>
              <a:t>file in </a:t>
            </a:r>
            <a:r>
              <a:rPr lang="en-US" dirty="0" smtClean="0"/>
              <a:t>your Web </a:t>
            </a:r>
            <a:r>
              <a:rPr lang="en-US" dirty="0"/>
              <a:t>browser. Verify that the text of the last paragraph appears in green and </a:t>
            </a:r>
            <a:r>
              <a:rPr lang="en-US" dirty="0" smtClean="0"/>
              <a:t>is right-aligned </a:t>
            </a:r>
            <a:r>
              <a:rPr lang="en-US" dirty="0"/>
              <a:t>on the </a:t>
            </a:r>
            <a:r>
              <a:rPr lang="en-US" dirty="0" smtClean="0"/>
              <a:t>page.</a:t>
            </a:r>
            <a:endParaRPr lang="en-US" sz="2800"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34854" t="34634" r="21029" b="40166"/>
          <a:stretch/>
        </p:blipFill>
        <p:spPr>
          <a:xfrm>
            <a:off x="5620869" y="2164975"/>
            <a:ext cx="6472083" cy="1990165"/>
          </a:xfrm>
          <a:prstGeom prst="rect">
            <a:avLst/>
          </a:prstGeom>
          <a:ln>
            <a:solidFill>
              <a:schemeClr val="tx1"/>
            </a:solidFill>
          </a:ln>
        </p:spPr>
      </p:pic>
    </p:spTree>
    <p:extLst>
      <p:ext uri="{BB962C8B-B14F-4D97-AF65-F5344CB8AC3E}">
        <p14:creationId xmlns:p14="http://schemas.microsoft.com/office/powerpoint/2010/main" val="27599422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0"/>
            <a:ext cx="10515600" cy="750981"/>
          </a:xfrm>
        </p:spPr>
        <p:txBody>
          <a:bodyPr/>
          <a:lstStyle/>
          <a:p>
            <a:r>
              <a:rPr lang="en-US" dirty="0"/>
              <a:t>A</a:t>
            </a:r>
            <a:r>
              <a:rPr lang="en-US" dirty="0" smtClean="0"/>
              <a:t>pply a sans-serif font to the body text</a:t>
            </a:r>
            <a:endParaRPr lang="en-US" dirty="0"/>
          </a:p>
        </p:txBody>
      </p:sp>
      <p:sp>
        <p:nvSpPr>
          <p:cNvPr id="3" name="Content Placeholder 2"/>
          <p:cNvSpPr>
            <a:spLocks noGrp="1"/>
          </p:cNvSpPr>
          <p:nvPr>
            <p:ph idx="1"/>
          </p:nvPr>
        </p:nvSpPr>
        <p:spPr>
          <a:xfrm>
            <a:off x="838200" y="753035"/>
            <a:ext cx="10515600" cy="5423928"/>
          </a:xfrm>
        </p:spPr>
        <p:txBody>
          <a:bodyPr/>
          <a:lstStyle/>
          <a:p>
            <a:r>
              <a:rPr lang="en-US" dirty="0" smtClean="0"/>
              <a:t>Return to the </a:t>
            </a:r>
            <a:r>
              <a:rPr lang="en-US" b="1" dirty="0" smtClean="0"/>
              <a:t>sa_styles.css</a:t>
            </a:r>
            <a:r>
              <a:rPr lang="en-US" dirty="0" smtClean="0"/>
              <a:t> file in your text editor.</a:t>
            </a:r>
          </a:p>
          <a:p>
            <a:r>
              <a:rPr lang="en-US" dirty="0" smtClean="0"/>
              <a:t>Add the following style to the body style rule at the top of the style sheet:</a:t>
            </a:r>
          </a:p>
          <a:p>
            <a:pPr marL="914400" lvl="2" indent="0">
              <a:buNone/>
            </a:pPr>
            <a:r>
              <a:rPr lang="en-US" sz="2800" dirty="0" smtClean="0"/>
              <a:t>font-family: Verdana, Geneva, sans-serif;</a:t>
            </a:r>
          </a:p>
          <a:p>
            <a:r>
              <a:rPr lang="en-US" dirty="0" smtClean="0"/>
              <a:t>Save your changes to the style sheet and then reload the </a:t>
            </a:r>
            <a:r>
              <a:rPr lang="en-US" b="1" dirty="0" smtClean="0"/>
              <a:t>home.htm</a:t>
            </a:r>
            <a:r>
              <a:rPr lang="en-US" dirty="0" smtClean="0"/>
              <a:t> file in your Web browser.</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21507" t="33610" r="21029" b="13942"/>
          <a:stretch/>
        </p:blipFill>
        <p:spPr>
          <a:xfrm>
            <a:off x="2743199" y="3391368"/>
            <a:ext cx="7005918" cy="3442447"/>
          </a:xfrm>
          <a:prstGeom prst="rect">
            <a:avLst/>
          </a:prstGeom>
          <a:ln>
            <a:solidFill>
              <a:schemeClr val="tx1"/>
            </a:solidFill>
          </a:ln>
        </p:spPr>
      </p:pic>
    </p:spTree>
    <p:extLst>
      <p:ext uri="{BB962C8B-B14F-4D97-AF65-F5344CB8AC3E}">
        <p14:creationId xmlns:p14="http://schemas.microsoft.com/office/powerpoint/2010/main" val="924811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912346"/>
          </a:xfrm>
        </p:spPr>
        <p:txBody>
          <a:bodyPr/>
          <a:lstStyle/>
          <a:p>
            <a:r>
              <a:rPr lang="en-US" dirty="0"/>
              <a:t>S</a:t>
            </a:r>
            <a:r>
              <a:rPr lang="en-US" dirty="0" smtClean="0"/>
              <a:t>et the font size of the h1 headings</a:t>
            </a:r>
            <a:endParaRPr lang="en-US" dirty="0"/>
          </a:p>
        </p:txBody>
      </p:sp>
      <p:sp>
        <p:nvSpPr>
          <p:cNvPr id="3" name="Content Placeholder 2"/>
          <p:cNvSpPr>
            <a:spLocks noGrp="1"/>
          </p:cNvSpPr>
          <p:nvPr>
            <p:ph idx="1"/>
          </p:nvPr>
        </p:nvSpPr>
        <p:spPr>
          <a:xfrm>
            <a:off x="838200" y="1008530"/>
            <a:ext cx="10515600" cy="3294529"/>
          </a:xfrm>
        </p:spPr>
        <p:txBody>
          <a:bodyPr/>
          <a:lstStyle/>
          <a:p>
            <a:r>
              <a:rPr lang="en-US" dirty="0" smtClean="0"/>
              <a:t>Return to the </a:t>
            </a:r>
            <a:r>
              <a:rPr lang="en-US" b="1" dirty="0" smtClean="0"/>
              <a:t>sa_styles.css</a:t>
            </a:r>
            <a:r>
              <a:rPr lang="en-US" dirty="0" smtClean="0"/>
              <a:t> file in your text editor.</a:t>
            </a:r>
          </a:p>
          <a:p>
            <a:r>
              <a:rPr lang="en-US" dirty="0" smtClean="0"/>
              <a:t>Add the following style to the style rule for h1 headings in the section element:</a:t>
            </a:r>
          </a:p>
          <a:p>
            <a:pPr marL="914400" lvl="2" indent="0">
              <a:buNone/>
            </a:pPr>
            <a:r>
              <a:rPr lang="en-US" sz="2800" dirty="0" smtClean="0"/>
              <a:t>font-size: 1.7em;</a:t>
            </a:r>
          </a:p>
          <a:p>
            <a:r>
              <a:rPr lang="en-US" dirty="0" smtClean="0"/>
              <a:t>Save your changes to the file and then reload the </a:t>
            </a:r>
            <a:r>
              <a:rPr lang="en-US" b="1" dirty="0" smtClean="0"/>
              <a:t>home.htm</a:t>
            </a:r>
            <a:r>
              <a:rPr lang="en-US" dirty="0" smtClean="0"/>
              <a:t> file in your Web browser. Verify that the font size of the h1 heading appears slightly smaller under the revised style sheet.</a:t>
            </a:r>
            <a:endParaRPr lang="en-US" dirty="0"/>
          </a:p>
        </p:txBody>
      </p:sp>
    </p:spTree>
    <p:extLst>
      <p:ext uri="{BB962C8B-B14F-4D97-AF65-F5344CB8AC3E}">
        <p14:creationId xmlns:p14="http://schemas.microsoft.com/office/powerpoint/2010/main" val="12437503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29" y="136525"/>
            <a:ext cx="11793071" cy="750981"/>
          </a:xfrm>
        </p:spPr>
        <p:txBody>
          <a:bodyPr>
            <a:normAutofit fontScale="90000"/>
          </a:bodyPr>
          <a:lstStyle/>
          <a:p>
            <a:r>
              <a:rPr lang="en-US" dirty="0"/>
              <a:t>C</a:t>
            </a:r>
            <a:r>
              <a:rPr lang="en-US" dirty="0" smtClean="0"/>
              <a:t>hange the spacing of the headings on the Web site</a:t>
            </a:r>
            <a:endParaRPr lang="en-US" dirty="0"/>
          </a:p>
        </p:txBody>
      </p:sp>
      <p:sp>
        <p:nvSpPr>
          <p:cNvPr id="3" name="Content Placeholder 2"/>
          <p:cNvSpPr>
            <a:spLocks noGrp="1"/>
          </p:cNvSpPr>
          <p:nvPr>
            <p:ph idx="1"/>
          </p:nvPr>
        </p:nvSpPr>
        <p:spPr>
          <a:xfrm>
            <a:off x="878541" y="887506"/>
            <a:ext cx="10515600" cy="4980175"/>
          </a:xfrm>
        </p:spPr>
        <p:txBody>
          <a:bodyPr/>
          <a:lstStyle/>
          <a:p>
            <a:r>
              <a:rPr lang="en-US" dirty="0" smtClean="0"/>
              <a:t>Return to the </a:t>
            </a:r>
            <a:r>
              <a:rPr lang="en-US" b="1" dirty="0" smtClean="0"/>
              <a:t>sa_styles.css</a:t>
            </a:r>
            <a:r>
              <a:rPr lang="en-US" dirty="0" smtClean="0"/>
              <a:t> file in your text editor.</a:t>
            </a:r>
          </a:p>
          <a:p>
            <a:r>
              <a:rPr lang="en-US" dirty="0" smtClean="0"/>
              <a:t>Within the style rules for the section h1 selector and the h2 selector, insert the following style values:</a:t>
            </a:r>
          </a:p>
          <a:p>
            <a:pPr marL="914400" lvl="2" indent="0">
              <a:buNone/>
            </a:pPr>
            <a:r>
              <a:rPr lang="en-US" sz="2800" dirty="0" smtClean="0"/>
              <a:t>letter-spacing: 0.4em;</a:t>
            </a:r>
          </a:p>
          <a:p>
            <a:pPr marL="914400" lvl="2" indent="0">
              <a:buNone/>
            </a:pPr>
            <a:r>
              <a:rPr lang="en-US" sz="2800" dirty="0" smtClean="0"/>
              <a:t>text-indent: 1em;</a:t>
            </a:r>
          </a:p>
          <a:p>
            <a:r>
              <a:rPr lang="en-US" dirty="0" smtClean="0"/>
              <a:t>Save your changes to the file and then reload the </a:t>
            </a:r>
            <a:r>
              <a:rPr lang="en-US" b="1" dirty="0" smtClean="0"/>
              <a:t>home.htm</a:t>
            </a:r>
            <a:r>
              <a:rPr lang="en-US" dirty="0" smtClean="0"/>
              <a:t> file in your browser. The indent and the spacing between the letters have increased.</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34963" t="34020" r="20809" b="59014"/>
          <a:stretch/>
        </p:blipFill>
        <p:spPr>
          <a:xfrm>
            <a:off x="1169895" y="4424082"/>
            <a:ext cx="5069540" cy="429836"/>
          </a:xfrm>
          <a:prstGeom prst="rect">
            <a:avLst/>
          </a:prstGeom>
          <a:ln>
            <a:solidFill>
              <a:schemeClr val="tx1"/>
            </a:solidFill>
          </a:ln>
        </p:spPr>
      </p:pic>
      <p:pic>
        <p:nvPicPr>
          <p:cNvPr id="5" name="Picture 4" descr="Sunny Acres - Mozilla Firefox"/>
          <p:cNvPicPr>
            <a:picLocks noChangeAspect="1"/>
          </p:cNvPicPr>
          <p:nvPr/>
        </p:nvPicPr>
        <p:blipFill rotWithShape="1">
          <a:blip r:embed="rId3">
            <a:extLst>
              <a:ext uri="{28A0092B-C50C-407E-A947-70E740481C1C}">
                <a14:useLocalDpi xmlns:a14="http://schemas.microsoft.com/office/drawing/2010/main" val="0"/>
              </a:ext>
            </a:extLst>
          </a:blip>
          <a:srcRect l="34963" t="54712" r="20919" b="19269"/>
          <a:stretch/>
        </p:blipFill>
        <p:spPr>
          <a:xfrm>
            <a:off x="1169895" y="5013792"/>
            <a:ext cx="5378823" cy="1707777"/>
          </a:xfrm>
          <a:prstGeom prst="rect">
            <a:avLst/>
          </a:prstGeom>
          <a:ln>
            <a:solidFill>
              <a:schemeClr val="tx1"/>
            </a:solidFill>
          </a:ln>
        </p:spPr>
      </p:pic>
    </p:spTree>
    <p:extLst>
      <p:ext uri="{BB962C8B-B14F-4D97-AF65-F5344CB8AC3E}">
        <p14:creationId xmlns:p14="http://schemas.microsoft.com/office/powerpoint/2010/main" val="4010868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18216"/>
          </a:xfrm>
        </p:spPr>
        <p:txBody>
          <a:bodyPr/>
          <a:lstStyle/>
          <a:p>
            <a:r>
              <a:rPr lang="en-US" dirty="0"/>
              <a:t>C</a:t>
            </a:r>
            <a:r>
              <a:rPr lang="en-US" dirty="0" smtClean="0"/>
              <a:t>hange the style of the address element</a:t>
            </a:r>
            <a:endParaRPr lang="en-US" dirty="0"/>
          </a:p>
        </p:txBody>
      </p:sp>
      <p:sp>
        <p:nvSpPr>
          <p:cNvPr id="3" name="Content Placeholder 2"/>
          <p:cNvSpPr>
            <a:spLocks noGrp="1"/>
          </p:cNvSpPr>
          <p:nvPr>
            <p:ph idx="1"/>
          </p:nvPr>
        </p:nvSpPr>
        <p:spPr>
          <a:xfrm>
            <a:off x="147918" y="914401"/>
            <a:ext cx="5957047" cy="5943599"/>
          </a:xfrm>
        </p:spPr>
        <p:txBody>
          <a:bodyPr>
            <a:noAutofit/>
          </a:bodyPr>
          <a:lstStyle/>
          <a:p>
            <a:r>
              <a:rPr lang="en-US" sz="2000" dirty="0" smtClean="0"/>
              <a:t>Return to the </a:t>
            </a:r>
            <a:r>
              <a:rPr lang="en-US" sz="2000" b="1" dirty="0" smtClean="0"/>
              <a:t>sa_styles.css</a:t>
            </a:r>
            <a:r>
              <a:rPr lang="en-US" sz="2000" dirty="0" smtClean="0"/>
              <a:t> file in your text editor. At the bottom of the style sheet, add the following style rule for the address element nested within the footer element:</a:t>
            </a:r>
          </a:p>
          <a:p>
            <a:pPr marL="457200" indent="0">
              <a:buNone/>
            </a:pPr>
            <a:r>
              <a:rPr lang="en-US" sz="2000" dirty="0" smtClean="0"/>
              <a:t>/* Footer styles */</a:t>
            </a:r>
          </a:p>
          <a:p>
            <a:pPr marL="457200" lvl="1" indent="0">
              <a:buNone/>
            </a:pPr>
            <a:r>
              <a:rPr lang="en-US" sz="2000" dirty="0" smtClean="0"/>
              <a:t>footer address {</a:t>
            </a:r>
          </a:p>
          <a:p>
            <a:pPr marL="457200" lvl="1" indent="0">
              <a:buNone/>
            </a:pPr>
            <a:r>
              <a:rPr lang="en-US" sz="2000" dirty="0" smtClean="0"/>
              <a:t>background-color: </a:t>
            </a:r>
            <a:r>
              <a:rPr lang="en-US" sz="2000" dirty="0" err="1" smtClean="0"/>
              <a:t>rgb</a:t>
            </a:r>
            <a:r>
              <a:rPr lang="en-US" sz="2000" dirty="0" smtClean="0"/>
              <a:t>(55, 102, 55);</a:t>
            </a:r>
          </a:p>
          <a:p>
            <a:pPr marL="457200" lvl="1" indent="0">
              <a:buNone/>
            </a:pPr>
            <a:r>
              <a:rPr lang="en-US" sz="2000" dirty="0" smtClean="0"/>
              <a:t>color: white;</a:t>
            </a:r>
          </a:p>
          <a:p>
            <a:pPr marL="457200" lvl="1" indent="0">
              <a:buNone/>
            </a:pPr>
            <a:r>
              <a:rPr lang="en-US" sz="2000" dirty="0" smtClean="0"/>
              <a:t>color: </a:t>
            </a:r>
            <a:r>
              <a:rPr lang="en-US" sz="2000" dirty="0" err="1" smtClean="0"/>
              <a:t>rgba</a:t>
            </a:r>
            <a:r>
              <a:rPr lang="en-US" sz="2000" dirty="0" smtClean="0"/>
              <a:t>(255, 255, 255, 0.8);</a:t>
            </a:r>
          </a:p>
          <a:p>
            <a:pPr marL="457200" lvl="1" indent="0">
              <a:buNone/>
            </a:pPr>
            <a:r>
              <a:rPr lang="en-US" sz="2000" dirty="0" smtClean="0"/>
              <a:t>font: normal small-caps 0.8em/4em 'Times New Roman', Times, serif;</a:t>
            </a:r>
          </a:p>
          <a:p>
            <a:pPr marL="457200" lvl="1" indent="0">
              <a:buNone/>
            </a:pPr>
            <a:r>
              <a:rPr lang="en-US" sz="2000" dirty="0" smtClean="0"/>
              <a:t>text-align: center;</a:t>
            </a:r>
          </a:p>
          <a:p>
            <a:pPr marL="457200" lvl="1" indent="0">
              <a:buNone/>
            </a:pPr>
            <a:r>
              <a:rPr lang="en-US" sz="2000" dirty="0" smtClean="0"/>
              <a:t>}</a:t>
            </a:r>
          </a:p>
          <a:p>
            <a:r>
              <a:rPr lang="en-US" sz="2000" dirty="0" smtClean="0"/>
              <a:t>Save your changes to the file and then reload the home.htm file in your Web browser. Scroll to the bottom of the page and verify that the style of the address element has been changed</a:t>
            </a:r>
            <a:endParaRPr lang="en-US" sz="2000"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20073" t="70897" r="21470"/>
          <a:stretch/>
        </p:blipFill>
        <p:spPr>
          <a:xfrm>
            <a:off x="6104965" y="1506071"/>
            <a:ext cx="5943600" cy="1593020"/>
          </a:xfrm>
          <a:prstGeom prst="rect">
            <a:avLst/>
          </a:prstGeom>
          <a:ln>
            <a:solidFill>
              <a:schemeClr val="tx1"/>
            </a:solidFill>
          </a:ln>
        </p:spPr>
      </p:pic>
    </p:spTree>
    <p:extLst>
      <p:ext uri="{BB962C8B-B14F-4D97-AF65-F5344CB8AC3E}">
        <p14:creationId xmlns:p14="http://schemas.microsoft.com/office/powerpoint/2010/main" val="1919141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50981"/>
          </a:xfrm>
        </p:spPr>
        <p:txBody>
          <a:bodyPr/>
          <a:lstStyle/>
          <a:p>
            <a:r>
              <a:rPr lang="en-US" dirty="0" smtClean="0"/>
              <a:t>Working with Web Fonts</a:t>
            </a:r>
            <a:endParaRPr lang="en-US" dirty="0"/>
          </a:p>
        </p:txBody>
      </p:sp>
      <p:sp>
        <p:nvSpPr>
          <p:cNvPr id="3" name="Content Placeholder 2"/>
          <p:cNvSpPr>
            <a:spLocks noGrp="1"/>
          </p:cNvSpPr>
          <p:nvPr>
            <p:ph idx="1"/>
          </p:nvPr>
        </p:nvSpPr>
        <p:spPr>
          <a:xfrm>
            <a:off x="838200" y="847164"/>
            <a:ext cx="10515600" cy="6010835"/>
          </a:xfrm>
        </p:spPr>
        <p:txBody>
          <a:bodyPr>
            <a:normAutofit fontScale="92500" lnSpcReduction="10000"/>
          </a:bodyPr>
          <a:lstStyle/>
          <a:p>
            <a:r>
              <a:rPr lang="en-US" dirty="0" smtClean="0"/>
              <a:t>Text design on the Web largely has been limited to a few Web safe fonts that are supported by all major browsers. It would be better if a browser would automatically download whatever fonts are required for a Web page in the same way it downloads images.</a:t>
            </a:r>
          </a:p>
          <a:p>
            <a:r>
              <a:rPr lang="en-US" dirty="0" smtClean="0"/>
              <a:t>To access and load a Web font, you add the rule</a:t>
            </a:r>
          </a:p>
          <a:p>
            <a:pPr marL="914400" lvl="2" indent="0">
              <a:buNone/>
            </a:pPr>
            <a:r>
              <a:rPr lang="en-US" sz="2800" dirty="0" smtClean="0"/>
              <a:t>@font-face {</a:t>
            </a:r>
          </a:p>
          <a:p>
            <a:pPr marL="1371600" lvl="3" indent="0">
              <a:buNone/>
            </a:pPr>
            <a:r>
              <a:rPr lang="en-US" sz="2600" dirty="0" smtClean="0"/>
              <a:t>font-family: name;</a:t>
            </a:r>
          </a:p>
          <a:p>
            <a:pPr marL="1371600" lvl="3" indent="0">
              <a:buNone/>
            </a:pPr>
            <a:r>
              <a:rPr lang="en-US" sz="2600" dirty="0" err="1" smtClean="0"/>
              <a:t>src</a:t>
            </a:r>
            <a:r>
              <a:rPr lang="en-US" sz="2600" dirty="0" smtClean="0"/>
              <a:t>: </a:t>
            </a:r>
            <a:r>
              <a:rPr lang="en-US" sz="2600" dirty="0" err="1" smtClean="0"/>
              <a:t>url</a:t>
            </a:r>
            <a:r>
              <a:rPr lang="en-US" sz="2600" dirty="0" smtClean="0"/>
              <a:t>(</a:t>
            </a:r>
            <a:r>
              <a:rPr lang="en-US" sz="2600" dirty="0" err="1" smtClean="0"/>
              <a:t>url</a:t>
            </a:r>
            <a:r>
              <a:rPr lang="en-US" sz="2600" dirty="0" smtClean="0"/>
              <a:t>) format(text);</a:t>
            </a:r>
          </a:p>
          <a:p>
            <a:pPr marL="1371600" lvl="3" indent="0">
              <a:buNone/>
            </a:pPr>
            <a:r>
              <a:rPr lang="en-US" sz="2600" dirty="0" err="1" smtClean="0"/>
              <a:t>descriptor:value</a:t>
            </a:r>
            <a:r>
              <a:rPr lang="en-US" sz="2600" dirty="0" smtClean="0"/>
              <a:t>;</a:t>
            </a:r>
          </a:p>
          <a:p>
            <a:pPr marL="1371600" lvl="3" indent="0">
              <a:buNone/>
            </a:pPr>
            <a:r>
              <a:rPr lang="en-US" sz="2600" dirty="0" err="1" smtClean="0"/>
              <a:t>descriptor:value</a:t>
            </a:r>
            <a:r>
              <a:rPr lang="en-US" sz="2600" dirty="0" smtClean="0"/>
              <a:t>;</a:t>
            </a:r>
          </a:p>
          <a:p>
            <a:pPr marL="1371600" lvl="3" indent="0">
              <a:buNone/>
            </a:pPr>
            <a:r>
              <a:rPr lang="en-US" sz="2600" dirty="0" smtClean="0"/>
              <a:t>…</a:t>
            </a:r>
          </a:p>
          <a:p>
            <a:pPr marL="914400" lvl="2" indent="0">
              <a:buNone/>
            </a:pPr>
            <a:r>
              <a:rPr lang="en-US" sz="2800" dirty="0" smtClean="0"/>
              <a:t>}</a:t>
            </a:r>
          </a:p>
          <a:p>
            <a:pPr indent="0">
              <a:buNone/>
            </a:pPr>
            <a:r>
              <a:rPr lang="en-US" dirty="0" smtClean="0"/>
              <a:t>to </a:t>
            </a:r>
            <a:r>
              <a:rPr lang="en-US" dirty="0"/>
              <a:t>the style sheet, where </a:t>
            </a:r>
            <a:r>
              <a:rPr lang="en-US" sz="2400" i="1" dirty="0"/>
              <a:t>name </a:t>
            </a:r>
            <a:r>
              <a:rPr lang="en-US" dirty="0"/>
              <a:t>is the name assigned to the Web font, </a:t>
            </a:r>
            <a:r>
              <a:rPr lang="en-US" sz="2400" i="1" dirty="0" err="1"/>
              <a:t>url</a:t>
            </a:r>
            <a:r>
              <a:rPr lang="en-US" sz="2400" i="1" dirty="0"/>
              <a:t> </a:t>
            </a:r>
            <a:r>
              <a:rPr lang="en-US" dirty="0"/>
              <a:t>is the </a:t>
            </a:r>
            <a:r>
              <a:rPr lang="en-US" dirty="0" smtClean="0"/>
              <a:t>location of </a:t>
            </a:r>
            <a:r>
              <a:rPr lang="en-US" dirty="0"/>
              <a:t>the font </a:t>
            </a:r>
            <a:r>
              <a:rPr lang="en-US" dirty="0" smtClean="0"/>
              <a:t>definition </a:t>
            </a:r>
            <a:r>
              <a:rPr lang="en-US" dirty="0"/>
              <a:t>fi le, </a:t>
            </a:r>
            <a:r>
              <a:rPr lang="en-US" sz="2400" i="1" dirty="0"/>
              <a:t>text </a:t>
            </a:r>
            <a:r>
              <a:rPr lang="en-US" dirty="0"/>
              <a:t>is an optional text description of the font format, and </a:t>
            </a:r>
            <a:r>
              <a:rPr lang="en-US" dirty="0" smtClean="0"/>
              <a:t>the </a:t>
            </a:r>
            <a:r>
              <a:rPr lang="en-US" sz="2400" i="1" dirty="0" err="1" smtClean="0"/>
              <a:t>descriptor</a:t>
            </a:r>
            <a:r>
              <a:rPr lang="en-US" sz="2400" dirty="0" err="1" smtClean="0"/>
              <a:t>:</a:t>
            </a:r>
            <a:r>
              <a:rPr lang="en-US" sz="2400" i="1" dirty="0" err="1" smtClean="0"/>
              <a:t>value</a:t>
            </a:r>
            <a:r>
              <a:rPr lang="en-US" sz="2400" i="1" dirty="0" smtClean="0"/>
              <a:t> </a:t>
            </a:r>
            <a:r>
              <a:rPr lang="en-US" dirty="0"/>
              <a:t>pairs are optional style properties that describe how and when </a:t>
            </a:r>
            <a:r>
              <a:rPr lang="en-US" dirty="0" smtClean="0"/>
              <a:t>the font </a:t>
            </a:r>
            <a:r>
              <a:rPr lang="en-US" dirty="0"/>
              <a:t>should be used</a:t>
            </a:r>
            <a:r>
              <a:rPr lang="en-US" dirty="0" smtClean="0"/>
              <a:t>.</a:t>
            </a:r>
            <a:endParaRPr lang="en-US" sz="2800" dirty="0" smtClean="0"/>
          </a:p>
        </p:txBody>
      </p:sp>
    </p:spTree>
    <p:extLst>
      <p:ext uri="{BB962C8B-B14F-4D97-AF65-F5344CB8AC3E}">
        <p14:creationId xmlns:p14="http://schemas.microsoft.com/office/powerpoint/2010/main" val="1769928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18216"/>
          </a:xfrm>
        </p:spPr>
        <p:txBody>
          <a:bodyPr/>
          <a:lstStyle/>
          <a:p>
            <a:r>
              <a:rPr lang="en-US" dirty="0"/>
              <a:t>I</a:t>
            </a:r>
            <a:r>
              <a:rPr lang="en-US" dirty="0" smtClean="0"/>
              <a:t>nsert and apply the </a:t>
            </a:r>
            <a:r>
              <a:rPr lang="en-US" dirty="0" err="1" smtClean="0"/>
              <a:t>NobileRegular</a:t>
            </a:r>
            <a:r>
              <a:rPr lang="en-US" dirty="0" smtClean="0"/>
              <a:t> font</a:t>
            </a:r>
            <a:endParaRPr lang="en-US" dirty="0"/>
          </a:p>
        </p:txBody>
      </p:sp>
      <p:sp>
        <p:nvSpPr>
          <p:cNvPr id="3" name="Content Placeholder 2"/>
          <p:cNvSpPr>
            <a:spLocks noGrp="1"/>
          </p:cNvSpPr>
          <p:nvPr>
            <p:ph idx="1"/>
          </p:nvPr>
        </p:nvSpPr>
        <p:spPr>
          <a:xfrm>
            <a:off x="838200" y="914400"/>
            <a:ext cx="10515600" cy="5943599"/>
          </a:xfrm>
        </p:spPr>
        <p:txBody>
          <a:bodyPr>
            <a:normAutofit fontScale="92500" lnSpcReduction="10000"/>
          </a:bodyPr>
          <a:lstStyle/>
          <a:p>
            <a:r>
              <a:rPr lang="en-US" dirty="0" smtClean="0"/>
              <a:t>Using your text editor, open the </a:t>
            </a:r>
            <a:r>
              <a:rPr lang="en-US" b="1" dirty="0" smtClean="0"/>
              <a:t>nobile.txt</a:t>
            </a:r>
            <a:r>
              <a:rPr lang="en-US" dirty="0" smtClean="0"/>
              <a:t> text file located in the tutorial.03/tutorial folder.</a:t>
            </a:r>
          </a:p>
          <a:p>
            <a:r>
              <a:rPr lang="en-US" dirty="0" smtClean="0"/>
              <a:t>Copy the </a:t>
            </a:r>
            <a:r>
              <a:rPr lang="en-US" b="1" dirty="0" smtClean="0"/>
              <a:t>@font-face</a:t>
            </a:r>
            <a:r>
              <a:rPr lang="en-US" dirty="0" smtClean="0"/>
              <a:t> rule located at the top of the file.</a:t>
            </a:r>
          </a:p>
          <a:p>
            <a:r>
              <a:rPr lang="en-US" dirty="0" smtClean="0"/>
              <a:t>Return to the </a:t>
            </a:r>
            <a:r>
              <a:rPr lang="en-US" b="1" dirty="0" smtClean="0"/>
              <a:t>sa_styles.css</a:t>
            </a:r>
            <a:r>
              <a:rPr lang="en-US" dirty="0" smtClean="0"/>
              <a:t> file in your text editor.</a:t>
            </a:r>
          </a:p>
          <a:p>
            <a:r>
              <a:rPr lang="en-US" dirty="0" smtClean="0"/>
              <a:t>Paste the copied text of the </a:t>
            </a:r>
            <a:r>
              <a:rPr lang="en-US" b="1" dirty="0" smtClean="0"/>
              <a:t>@font-face</a:t>
            </a:r>
            <a:r>
              <a:rPr lang="en-US" dirty="0" smtClean="0"/>
              <a:t> rule into your style sheet directly above the style rule for the </a:t>
            </a:r>
            <a:r>
              <a:rPr lang="en-US" b="1" dirty="0" smtClean="0"/>
              <a:t>body</a:t>
            </a:r>
            <a:r>
              <a:rPr lang="en-US" dirty="0" smtClean="0"/>
              <a:t> element. </a:t>
            </a:r>
            <a:br>
              <a:rPr lang="en-US" dirty="0" smtClean="0"/>
            </a:br>
            <a:r>
              <a:rPr lang="en-US" dirty="0" smtClean="0"/>
              <a:t>Next, you’ll revise the style rule for the body element so that it uses the </a:t>
            </a:r>
            <a:r>
              <a:rPr lang="en-US" dirty="0" err="1" smtClean="0"/>
              <a:t>NobileRegular</a:t>
            </a:r>
            <a:r>
              <a:rPr lang="en-US" dirty="0" smtClean="0"/>
              <a:t> font as the first option, if available and supported by the browser. You’ll also set the line height of body text to 1.4 </a:t>
            </a:r>
            <a:r>
              <a:rPr lang="en-US" dirty="0" err="1" smtClean="0"/>
              <a:t>em</a:t>
            </a:r>
            <a:r>
              <a:rPr lang="en-US" dirty="0" smtClean="0"/>
              <a:t> and the line height of the page headings to 1.8 </a:t>
            </a:r>
            <a:r>
              <a:rPr lang="en-US" dirty="0" err="1" smtClean="0"/>
              <a:t>em</a:t>
            </a:r>
            <a:r>
              <a:rPr lang="en-US" dirty="0" smtClean="0"/>
              <a:t> to accommodate the metrics of this new font.</a:t>
            </a:r>
          </a:p>
          <a:p>
            <a:r>
              <a:rPr lang="en-US" dirty="0" smtClean="0"/>
              <a:t>Within the font-family property for the body element, insert </a:t>
            </a:r>
            <a:r>
              <a:rPr lang="en-US" dirty="0" err="1" smtClean="0"/>
              <a:t>NobileRegular</a:t>
            </a:r>
            <a:r>
              <a:rPr lang="en-US" dirty="0" smtClean="0"/>
              <a:t> followed by a comma and a space, at the beginning of the font list.</a:t>
            </a:r>
          </a:p>
          <a:p>
            <a:r>
              <a:rPr lang="en-US" dirty="0" smtClean="0"/>
              <a:t>Add the property </a:t>
            </a:r>
            <a:r>
              <a:rPr lang="en-US" b="1" dirty="0" smtClean="0"/>
              <a:t>line-height: 1.4em;</a:t>
            </a:r>
            <a:r>
              <a:rPr lang="en-US" dirty="0" smtClean="0"/>
              <a:t> to the style rule for the </a:t>
            </a:r>
            <a:r>
              <a:rPr lang="en-US" b="1" dirty="0" smtClean="0"/>
              <a:t>body</a:t>
            </a:r>
            <a:r>
              <a:rPr lang="en-US" dirty="0" smtClean="0"/>
              <a:t> element and </a:t>
            </a:r>
            <a:r>
              <a:rPr lang="en-US" b="1" dirty="0" smtClean="0"/>
              <a:t>line-height: 1.8em;</a:t>
            </a:r>
            <a:r>
              <a:rPr lang="en-US" dirty="0" smtClean="0"/>
              <a:t> to the style rules for the h1 and h2 elements.</a:t>
            </a:r>
            <a:endParaRPr lang="en-US" dirty="0"/>
          </a:p>
        </p:txBody>
      </p:sp>
    </p:spTree>
    <p:extLst>
      <p:ext uri="{BB962C8B-B14F-4D97-AF65-F5344CB8AC3E}">
        <p14:creationId xmlns:p14="http://schemas.microsoft.com/office/powerpoint/2010/main" val="2034791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18860" r="20699" b="6057"/>
          <a:stretch/>
        </p:blipFill>
        <p:spPr>
          <a:xfrm>
            <a:off x="0" y="324403"/>
            <a:ext cx="6078071" cy="6439468"/>
          </a:xfrm>
          <a:prstGeom prst="rect">
            <a:avLst/>
          </a:prstGeom>
          <a:ln>
            <a:solidFill>
              <a:schemeClr val="tx1"/>
            </a:solidFill>
          </a:ln>
        </p:spPr>
      </p:pic>
      <p:pic>
        <p:nvPicPr>
          <p:cNvPr id="5" name="Picture 4" descr="Sunny Acres - Mozilla Firefox"/>
          <p:cNvPicPr>
            <a:picLocks noChangeAspect="1"/>
          </p:cNvPicPr>
          <p:nvPr/>
        </p:nvPicPr>
        <p:blipFill rotWithShape="1">
          <a:blip r:embed="rId3">
            <a:extLst>
              <a:ext uri="{28A0092B-C50C-407E-A947-70E740481C1C}">
                <a14:useLocalDpi xmlns:a14="http://schemas.microsoft.com/office/drawing/2010/main" val="0"/>
              </a:ext>
            </a:extLst>
          </a:blip>
          <a:srcRect l="19853" t="12531" r="20699"/>
          <a:stretch/>
        </p:blipFill>
        <p:spPr>
          <a:xfrm>
            <a:off x="6078071" y="324403"/>
            <a:ext cx="6113929" cy="5995714"/>
          </a:xfrm>
          <a:prstGeom prst="rect">
            <a:avLst/>
          </a:prstGeom>
          <a:ln>
            <a:solidFill>
              <a:schemeClr val="tx1"/>
            </a:solidFill>
          </a:ln>
        </p:spPr>
      </p:pic>
    </p:spTree>
    <p:extLst>
      <p:ext uri="{BB962C8B-B14F-4D97-AF65-F5344CB8AC3E}">
        <p14:creationId xmlns:p14="http://schemas.microsoft.com/office/powerpoint/2010/main" val="38373895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4743" t="21113" r="15625" b="4518"/>
          <a:stretch/>
        </p:blipFill>
        <p:spPr>
          <a:xfrm>
            <a:off x="2055158" y="188259"/>
            <a:ext cx="8081683" cy="6519224"/>
          </a:xfrm>
          <a:prstGeom prst="rect">
            <a:avLst/>
          </a:prstGeom>
          <a:ln>
            <a:solidFill>
              <a:schemeClr val="tx1"/>
            </a:solidFill>
          </a:ln>
        </p:spPr>
      </p:pic>
    </p:spTree>
    <p:extLst>
      <p:ext uri="{BB962C8B-B14F-4D97-AF65-F5344CB8AC3E}">
        <p14:creationId xmlns:p14="http://schemas.microsoft.com/office/powerpoint/2010/main" val="1766900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96184"/>
            <a:ext cx="10515600" cy="804769"/>
          </a:xfrm>
        </p:spPr>
        <p:txBody>
          <a:bodyPr/>
          <a:lstStyle/>
          <a:p>
            <a:r>
              <a:rPr lang="en-US" dirty="0" smtClean="0"/>
              <a:t>Designing Styles for Lists</a:t>
            </a:r>
            <a:endParaRPr lang="en-US" dirty="0"/>
          </a:p>
        </p:txBody>
      </p:sp>
      <p:sp>
        <p:nvSpPr>
          <p:cNvPr id="3" name="Content Placeholder 2"/>
          <p:cNvSpPr>
            <a:spLocks noGrp="1"/>
          </p:cNvSpPr>
          <p:nvPr>
            <p:ph idx="1"/>
          </p:nvPr>
        </p:nvSpPr>
        <p:spPr>
          <a:xfrm>
            <a:off x="282388" y="900953"/>
            <a:ext cx="11071412" cy="5276010"/>
          </a:xfrm>
        </p:spPr>
        <p:txBody>
          <a:bodyPr/>
          <a:lstStyle/>
          <a:p>
            <a:r>
              <a:rPr lang="en-US" dirty="0" smtClean="0"/>
              <a:t>To change the marker displayed in ordered or unordered lists, you apply the style</a:t>
            </a:r>
          </a:p>
          <a:p>
            <a:pPr marL="457200" lvl="1" indent="0">
              <a:buNone/>
            </a:pPr>
            <a:r>
              <a:rPr lang="en-US" sz="2800" b="1" dirty="0" smtClean="0"/>
              <a:t>list-style-type: type;</a:t>
            </a:r>
          </a:p>
          <a:p>
            <a:pPr indent="0">
              <a:buNone/>
            </a:pPr>
            <a:r>
              <a:rPr lang="en-US" dirty="0" smtClean="0"/>
              <a:t>where type is one of the markers discussed</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1250" t="36274" r="31177" b="16401"/>
          <a:stretch/>
        </p:blipFill>
        <p:spPr>
          <a:xfrm>
            <a:off x="3881717" y="2716306"/>
            <a:ext cx="4240306" cy="3918043"/>
          </a:xfrm>
          <a:prstGeom prst="rect">
            <a:avLst/>
          </a:prstGeom>
          <a:ln>
            <a:solidFill>
              <a:schemeClr val="tx1"/>
            </a:solidFill>
          </a:ln>
        </p:spPr>
      </p:pic>
    </p:spTree>
    <p:extLst>
      <p:ext uri="{BB962C8B-B14F-4D97-AF65-F5344CB8AC3E}">
        <p14:creationId xmlns:p14="http://schemas.microsoft.com/office/powerpoint/2010/main" val="1517947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50981"/>
          </a:xfrm>
        </p:spPr>
        <p:txBody>
          <a:bodyPr/>
          <a:lstStyle/>
          <a:p>
            <a:r>
              <a:rPr lang="en-US" dirty="0"/>
              <a:t>R</a:t>
            </a:r>
            <a:r>
              <a:rPr lang="en-US" dirty="0" smtClean="0"/>
              <a:t>emove the bullets from the navigation links</a:t>
            </a:r>
            <a:endParaRPr lang="en-US" dirty="0"/>
          </a:p>
        </p:txBody>
      </p:sp>
      <p:sp>
        <p:nvSpPr>
          <p:cNvPr id="3" name="Content Placeholder 2"/>
          <p:cNvSpPr>
            <a:spLocks noGrp="1"/>
          </p:cNvSpPr>
          <p:nvPr>
            <p:ph idx="1"/>
          </p:nvPr>
        </p:nvSpPr>
        <p:spPr>
          <a:xfrm>
            <a:off x="838200" y="847165"/>
            <a:ext cx="10515600" cy="5329798"/>
          </a:xfrm>
        </p:spPr>
        <p:txBody>
          <a:bodyPr>
            <a:normAutofit/>
          </a:bodyPr>
          <a:lstStyle/>
          <a:p>
            <a:r>
              <a:rPr lang="en-US" dirty="0" smtClean="0"/>
              <a:t>Return to the </a:t>
            </a:r>
            <a:r>
              <a:rPr lang="en-US" b="1" dirty="0" smtClean="0"/>
              <a:t>sa_styles.css</a:t>
            </a:r>
            <a:r>
              <a:rPr lang="en-US" dirty="0" smtClean="0"/>
              <a:t> file in your text editor.</a:t>
            </a:r>
          </a:p>
          <a:p>
            <a:r>
              <a:rPr lang="en-US" dirty="0" smtClean="0"/>
              <a:t>Directly below the style rule for the h2 element, insert the following :</a:t>
            </a:r>
          </a:p>
          <a:p>
            <a:pPr marL="914400" lvl="2" indent="0">
              <a:buNone/>
            </a:pPr>
            <a:r>
              <a:rPr lang="en-US" sz="2800" dirty="0" smtClean="0"/>
              <a:t>/* Navigation list styles */</a:t>
            </a:r>
          </a:p>
          <a:p>
            <a:pPr marL="1371600" lvl="3" indent="0">
              <a:buNone/>
            </a:pPr>
            <a:r>
              <a:rPr lang="en-US" sz="2800" dirty="0" err="1" smtClean="0"/>
              <a:t>nav</a:t>
            </a:r>
            <a:r>
              <a:rPr lang="en-US" sz="2800" dirty="0" smtClean="0"/>
              <a:t> </a:t>
            </a:r>
            <a:r>
              <a:rPr lang="en-US" sz="2800" dirty="0" err="1" smtClean="0"/>
              <a:t>ul</a:t>
            </a:r>
            <a:r>
              <a:rPr lang="en-US" sz="2800" dirty="0" smtClean="0"/>
              <a:t> {</a:t>
            </a:r>
          </a:p>
          <a:p>
            <a:pPr marL="1371600" lvl="3" indent="0">
              <a:buNone/>
            </a:pPr>
            <a:r>
              <a:rPr lang="en-US" sz="2800" dirty="0" smtClean="0"/>
              <a:t>list-style-type: none;</a:t>
            </a:r>
          </a:p>
          <a:p>
            <a:pPr marL="914400" lvl="2" indent="0">
              <a:buNone/>
            </a:pPr>
            <a:r>
              <a:rPr lang="en-US" sz="2800" dirty="0" smtClean="0"/>
              <a:t>}</a:t>
            </a:r>
          </a:p>
          <a:p>
            <a:r>
              <a:rPr lang="en-US" dirty="0" smtClean="0"/>
              <a:t>Save your changes to the file and then reload the home.htm file in your Web browser. Verify that the bullet markers have been removed from the items in the navigation list.</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20294" t="32176" r="64375" b="48566"/>
          <a:stretch/>
        </p:blipFill>
        <p:spPr>
          <a:xfrm>
            <a:off x="4764741" y="4926387"/>
            <a:ext cx="2662517" cy="1800550"/>
          </a:xfrm>
          <a:prstGeom prst="rect">
            <a:avLst/>
          </a:prstGeom>
          <a:ln>
            <a:solidFill>
              <a:schemeClr val="tx1"/>
            </a:solidFill>
          </a:ln>
        </p:spPr>
      </p:pic>
    </p:spTree>
    <p:extLst>
      <p:ext uri="{BB962C8B-B14F-4D97-AF65-F5344CB8AC3E}">
        <p14:creationId xmlns:p14="http://schemas.microsoft.com/office/powerpoint/2010/main" val="4214745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77874"/>
          </a:xfrm>
        </p:spPr>
        <p:txBody>
          <a:bodyPr/>
          <a:lstStyle/>
          <a:p>
            <a:r>
              <a:rPr lang="en-US" dirty="0"/>
              <a:t>U</a:t>
            </a:r>
            <a:r>
              <a:rPr lang="en-US" dirty="0" smtClean="0"/>
              <a:t>se an image for a list bullet</a:t>
            </a:r>
            <a:endParaRPr lang="en-US" dirty="0"/>
          </a:p>
        </p:txBody>
      </p:sp>
      <p:sp>
        <p:nvSpPr>
          <p:cNvPr id="3" name="Content Placeholder 2"/>
          <p:cNvSpPr>
            <a:spLocks noGrp="1"/>
          </p:cNvSpPr>
          <p:nvPr>
            <p:ph idx="1"/>
          </p:nvPr>
        </p:nvSpPr>
        <p:spPr>
          <a:xfrm>
            <a:off x="838200" y="793377"/>
            <a:ext cx="10515600" cy="5181880"/>
          </a:xfrm>
        </p:spPr>
        <p:txBody>
          <a:bodyPr/>
          <a:lstStyle/>
          <a:p>
            <a:r>
              <a:rPr lang="en-US" dirty="0" smtClean="0"/>
              <a:t>Return to the </a:t>
            </a:r>
            <a:r>
              <a:rPr lang="en-US" b="1" dirty="0" smtClean="0"/>
              <a:t>sa_styles.css</a:t>
            </a:r>
            <a:r>
              <a:rPr lang="en-US" dirty="0" smtClean="0"/>
              <a:t> file in your text editor.</a:t>
            </a:r>
          </a:p>
          <a:p>
            <a:r>
              <a:rPr lang="en-US" dirty="0" smtClean="0"/>
              <a:t>Directly below the style rule for the closing paragraph, insert the following:</a:t>
            </a:r>
          </a:p>
          <a:p>
            <a:pPr marL="914400" lvl="2" indent="0">
              <a:buNone/>
            </a:pPr>
            <a:r>
              <a:rPr lang="en-US" sz="2800" dirty="0" smtClean="0"/>
              <a:t>section h2+ul {</a:t>
            </a:r>
          </a:p>
          <a:p>
            <a:pPr marL="1371600" lvl="3" indent="0">
              <a:buNone/>
            </a:pPr>
            <a:r>
              <a:rPr lang="en-US" sz="2800" dirty="0" smtClean="0"/>
              <a:t>list-style-image: </a:t>
            </a:r>
            <a:r>
              <a:rPr lang="en-US" sz="2800" dirty="0" err="1" smtClean="0"/>
              <a:t>url</a:t>
            </a:r>
            <a:r>
              <a:rPr lang="en-US" sz="2800" dirty="0" smtClean="0"/>
              <a:t>(arrow.png);</a:t>
            </a:r>
          </a:p>
          <a:p>
            <a:pPr marL="914400" lvl="2" indent="0">
              <a:buNone/>
            </a:pPr>
            <a:r>
              <a:rPr lang="en-US" sz="2800" dirty="0" smtClean="0"/>
              <a:t>}</a:t>
            </a:r>
          </a:p>
          <a:p>
            <a:r>
              <a:rPr lang="en-US" dirty="0" smtClean="0"/>
              <a:t>Save your changes to the file and then reload the </a:t>
            </a:r>
            <a:r>
              <a:rPr lang="en-US" b="1" dirty="0" smtClean="0"/>
              <a:t>home.htm</a:t>
            </a:r>
            <a:r>
              <a:rPr lang="en-US" dirty="0" smtClean="0"/>
              <a:t> file in your Web browser.</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33971" t="41805" r="20037" b="9230"/>
          <a:stretch/>
        </p:blipFill>
        <p:spPr>
          <a:xfrm>
            <a:off x="3991535" y="4338112"/>
            <a:ext cx="4208929" cy="2412312"/>
          </a:xfrm>
          <a:prstGeom prst="rect">
            <a:avLst/>
          </a:prstGeom>
          <a:ln>
            <a:solidFill>
              <a:schemeClr val="tx1"/>
            </a:solidFill>
          </a:ln>
        </p:spPr>
      </p:pic>
    </p:spTree>
    <p:extLst>
      <p:ext uri="{BB962C8B-B14F-4D97-AF65-F5344CB8AC3E}">
        <p14:creationId xmlns:p14="http://schemas.microsoft.com/office/powerpoint/2010/main" val="14619253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77875"/>
          </a:xfrm>
        </p:spPr>
        <p:txBody>
          <a:bodyPr/>
          <a:lstStyle/>
          <a:p>
            <a:r>
              <a:rPr lang="en-US" dirty="0"/>
              <a:t>M</a:t>
            </a:r>
            <a:r>
              <a:rPr lang="en-US" dirty="0" smtClean="0"/>
              <a:t>ove the navigation list to the left</a:t>
            </a:r>
            <a:endParaRPr lang="en-US" dirty="0"/>
          </a:p>
        </p:txBody>
      </p:sp>
      <p:sp>
        <p:nvSpPr>
          <p:cNvPr id="3" name="Content Placeholder 2"/>
          <p:cNvSpPr>
            <a:spLocks noGrp="1"/>
          </p:cNvSpPr>
          <p:nvPr>
            <p:ph idx="1"/>
          </p:nvPr>
        </p:nvSpPr>
        <p:spPr>
          <a:xfrm>
            <a:off x="838200" y="874059"/>
            <a:ext cx="10515600" cy="5302904"/>
          </a:xfrm>
        </p:spPr>
        <p:txBody>
          <a:bodyPr/>
          <a:lstStyle/>
          <a:p>
            <a:r>
              <a:rPr lang="en-US" dirty="0" smtClean="0"/>
              <a:t>Return to the </a:t>
            </a:r>
            <a:r>
              <a:rPr lang="en-US" b="1" dirty="0" smtClean="0"/>
              <a:t>sa_styles.css</a:t>
            </a:r>
            <a:r>
              <a:rPr lang="en-US" dirty="0" smtClean="0"/>
              <a:t> file in your text editor.</a:t>
            </a:r>
          </a:p>
          <a:p>
            <a:r>
              <a:rPr lang="en-US" dirty="0" smtClean="0"/>
              <a:t>Within the style rule for the navigation list, insert the following style value: </a:t>
            </a:r>
            <a:r>
              <a:rPr lang="en-US" b="1" dirty="0" smtClean="0"/>
              <a:t>padding-left: 0.5em;</a:t>
            </a:r>
          </a:p>
          <a:p>
            <a:r>
              <a:rPr lang="en-US" dirty="0" smtClean="0"/>
              <a:t>Save your changes to the file and then reload the home.htm file in your Web browser. Verify that the entries in the navigation list have been shifted to the left, aligned roughly with the left edge of the Sunny Acres logo.</a:t>
            </a:r>
            <a:endParaRPr lang="en-US" dirty="0"/>
          </a:p>
        </p:txBody>
      </p:sp>
      <p:pic>
        <p:nvPicPr>
          <p:cNvPr id="4" name="Picture 3"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19963" t="32585" r="20809" b="48976"/>
          <a:stretch/>
        </p:blipFill>
        <p:spPr>
          <a:xfrm>
            <a:off x="1156447" y="4101352"/>
            <a:ext cx="9949022" cy="1667435"/>
          </a:xfrm>
          <a:prstGeom prst="rect">
            <a:avLst/>
          </a:prstGeom>
          <a:ln>
            <a:solidFill>
              <a:schemeClr val="tx1"/>
            </a:solidFill>
          </a:ln>
        </p:spPr>
      </p:pic>
    </p:spTree>
    <p:extLst>
      <p:ext uri="{BB962C8B-B14F-4D97-AF65-F5344CB8AC3E}">
        <p14:creationId xmlns:p14="http://schemas.microsoft.com/office/powerpoint/2010/main" val="537935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791322"/>
          </a:xfrm>
        </p:spPr>
        <p:txBody>
          <a:bodyPr/>
          <a:lstStyle/>
          <a:p>
            <a:r>
              <a:rPr lang="en-US" dirty="0"/>
              <a:t>R</a:t>
            </a:r>
            <a:r>
              <a:rPr lang="en-US" dirty="0" smtClean="0"/>
              <a:t>eformat the navigation list</a:t>
            </a:r>
            <a:endParaRPr lang="en-US" dirty="0"/>
          </a:p>
        </p:txBody>
      </p:sp>
      <p:sp>
        <p:nvSpPr>
          <p:cNvPr id="3" name="Content Placeholder 2"/>
          <p:cNvSpPr>
            <a:spLocks noGrp="1"/>
          </p:cNvSpPr>
          <p:nvPr>
            <p:ph idx="1"/>
          </p:nvPr>
        </p:nvSpPr>
        <p:spPr>
          <a:xfrm>
            <a:off x="0" y="779929"/>
            <a:ext cx="5472953" cy="6078071"/>
          </a:xfrm>
        </p:spPr>
        <p:txBody>
          <a:bodyPr>
            <a:noAutofit/>
          </a:bodyPr>
          <a:lstStyle/>
          <a:p>
            <a:r>
              <a:rPr lang="en-US" dirty="0" smtClean="0"/>
              <a:t>Return to the </a:t>
            </a:r>
            <a:r>
              <a:rPr lang="en-US" b="1" dirty="0" smtClean="0"/>
              <a:t>sa_styles.css</a:t>
            </a:r>
            <a:r>
              <a:rPr lang="en-US" dirty="0" smtClean="0"/>
              <a:t> file in your text editor.</a:t>
            </a:r>
          </a:p>
          <a:p>
            <a:r>
              <a:rPr lang="en-US" dirty="0" smtClean="0"/>
              <a:t>Add the following style properties to the </a:t>
            </a:r>
            <a:r>
              <a:rPr lang="en-US" dirty="0" err="1" smtClean="0"/>
              <a:t>nav</a:t>
            </a:r>
            <a:r>
              <a:rPr lang="en-US" dirty="0" smtClean="0"/>
              <a:t> </a:t>
            </a:r>
            <a:r>
              <a:rPr lang="en-US" dirty="0" err="1" smtClean="0"/>
              <a:t>ul</a:t>
            </a:r>
            <a:r>
              <a:rPr lang="en-US" dirty="0" smtClean="0"/>
              <a:t> style rule</a:t>
            </a:r>
          </a:p>
          <a:p>
            <a:pPr marL="914400" lvl="2" indent="0">
              <a:buNone/>
            </a:pPr>
            <a:r>
              <a:rPr lang="en-US" sz="2800" b="1" dirty="0" smtClean="0"/>
              <a:t>background-color: </a:t>
            </a:r>
            <a:r>
              <a:rPr lang="en-US" sz="2800" b="1" dirty="0" err="1" smtClean="0"/>
              <a:t>rgb</a:t>
            </a:r>
            <a:r>
              <a:rPr lang="en-US" sz="2800" b="1" dirty="0" smtClean="0"/>
              <a:t>(125, 186, 240);</a:t>
            </a:r>
          </a:p>
          <a:p>
            <a:pPr marL="914400" lvl="2" indent="0">
              <a:buNone/>
            </a:pPr>
            <a:r>
              <a:rPr lang="en-US" sz="2800" b="1" dirty="0" smtClean="0"/>
              <a:t>line-height: 3.5em;</a:t>
            </a:r>
          </a:p>
          <a:p>
            <a:r>
              <a:rPr lang="en-US" dirty="0" smtClean="0"/>
              <a:t>Directly below the </a:t>
            </a:r>
            <a:r>
              <a:rPr lang="en-US" dirty="0" err="1" smtClean="0"/>
              <a:t>nav</a:t>
            </a:r>
            <a:r>
              <a:rPr lang="en-US" dirty="0" smtClean="0"/>
              <a:t> </a:t>
            </a:r>
            <a:r>
              <a:rPr lang="en-US" dirty="0" err="1" smtClean="0"/>
              <a:t>ul</a:t>
            </a:r>
            <a:r>
              <a:rPr lang="en-US" dirty="0" smtClean="0"/>
              <a:t> style rule, add the following rule for navigation hypertext links:</a:t>
            </a:r>
          </a:p>
          <a:p>
            <a:pPr marL="914400" lvl="2" indent="0">
              <a:buNone/>
            </a:pPr>
            <a:r>
              <a:rPr lang="en-US" sz="2800" b="1" dirty="0" err="1" smtClean="0"/>
              <a:t>nav</a:t>
            </a:r>
            <a:r>
              <a:rPr lang="en-US" sz="2800" b="1" dirty="0" smtClean="0"/>
              <a:t> </a:t>
            </a:r>
            <a:r>
              <a:rPr lang="en-US" sz="2800" b="1" dirty="0" err="1" smtClean="0"/>
              <a:t>ul</a:t>
            </a:r>
            <a:r>
              <a:rPr lang="en-US" sz="2800" b="1" dirty="0" smtClean="0"/>
              <a:t> li a {</a:t>
            </a:r>
          </a:p>
          <a:p>
            <a:pPr marL="1371600" lvl="3" indent="0">
              <a:buNone/>
            </a:pPr>
            <a:r>
              <a:rPr lang="en-US" sz="2800" b="1" dirty="0" smtClean="0"/>
              <a:t>color: white;</a:t>
            </a:r>
          </a:p>
          <a:p>
            <a:pPr marL="1371600" lvl="3" indent="0">
              <a:buNone/>
            </a:pPr>
            <a:r>
              <a:rPr lang="en-US" sz="2800" b="1" dirty="0" smtClean="0"/>
              <a:t>text-decoration: none;</a:t>
            </a:r>
          </a:p>
          <a:p>
            <a:pPr marL="914400" lvl="2" indent="0">
              <a:buNone/>
            </a:pPr>
            <a:r>
              <a:rPr lang="en-US" sz="2800" b="1" dirty="0" smtClean="0"/>
              <a:t>}</a:t>
            </a:r>
            <a:endParaRPr lang="en-US" sz="2800" dirty="0"/>
          </a:p>
        </p:txBody>
      </p:sp>
      <p:pic>
        <p:nvPicPr>
          <p:cNvPr id="4" name="Picture 3" descr="Adobe Dreamweaver CS6 - [home.htm]"/>
          <p:cNvPicPr>
            <a:picLocks noChangeAspect="1"/>
          </p:cNvPicPr>
          <p:nvPr/>
        </p:nvPicPr>
        <p:blipFill rotWithShape="1">
          <a:blip r:embed="rId2">
            <a:extLst>
              <a:ext uri="{28A0092B-C50C-407E-A947-70E740481C1C}">
                <a14:useLocalDpi xmlns:a14="http://schemas.microsoft.com/office/drawing/2010/main" val="0"/>
              </a:ext>
            </a:extLst>
          </a:blip>
          <a:srcRect l="5184" t="26849" r="68897" b="42420"/>
          <a:stretch/>
        </p:blipFill>
        <p:spPr>
          <a:xfrm>
            <a:off x="6669741" y="887507"/>
            <a:ext cx="3953435" cy="2523469"/>
          </a:xfrm>
          <a:prstGeom prst="rect">
            <a:avLst/>
          </a:prstGeom>
          <a:ln>
            <a:solidFill>
              <a:schemeClr val="tx1"/>
            </a:solidFill>
          </a:ln>
        </p:spPr>
      </p:pic>
      <p:pic>
        <p:nvPicPr>
          <p:cNvPr id="5" name="Picture 4" descr="Sunny Acres - Mozilla Firefox"/>
          <p:cNvPicPr>
            <a:picLocks noChangeAspect="1"/>
          </p:cNvPicPr>
          <p:nvPr/>
        </p:nvPicPr>
        <p:blipFill rotWithShape="1">
          <a:blip r:embed="rId3">
            <a:extLst>
              <a:ext uri="{28A0092B-C50C-407E-A947-70E740481C1C}">
                <a14:useLocalDpi xmlns:a14="http://schemas.microsoft.com/office/drawing/2010/main" val="0"/>
              </a:ext>
            </a:extLst>
          </a:blip>
          <a:srcRect l="19522" t="31971" r="64485" b="26849"/>
          <a:stretch/>
        </p:blipFill>
        <p:spPr>
          <a:xfrm>
            <a:off x="6696633" y="3630706"/>
            <a:ext cx="2232213" cy="3094309"/>
          </a:xfrm>
          <a:prstGeom prst="rect">
            <a:avLst/>
          </a:prstGeom>
          <a:ln>
            <a:solidFill>
              <a:schemeClr val="tx1"/>
            </a:solidFill>
          </a:ln>
        </p:spPr>
      </p:pic>
    </p:spTree>
    <p:extLst>
      <p:ext uri="{BB962C8B-B14F-4D97-AF65-F5344CB8AC3E}">
        <p14:creationId xmlns:p14="http://schemas.microsoft.com/office/powerpoint/2010/main" val="3483781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8"/>
            <a:ext cx="10515600" cy="750981"/>
          </a:xfrm>
        </p:spPr>
        <p:txBody>
          <a:bodyPr/>
          <a:lstStyle/>
          <a:p>
            <a:r>
              <a:rPr lang="en-US" dirty="0" smtClean="0"/>
              <a:t>Using Pseudo-Classes and Pseudo-Elements</a:t>
            </a:r>
            <a:endParaRPr lang="en-US" dirty="0"/>
          </a:p>
        </p:txBody>
      </p:sp>
      <p:sp>
        <p:nvSpPr>
          <p:cNvPr id="3" name="Content Placeholder 2"/>
          <p:cNvSpPr>
            <a:spLocks noGrp="1"/>
          </p:cNvSpPr>
          <p:nvPr>
            <p:ph idx="1"/>
          </p:nvPr>
        </p:nvSpPr>
        <p:spPr>
          <a:xfrm>
            <a:off x="94129" y="874059"/>
            <a:ext cx="11887200" cy="5302904"/>
          </a:xfrm>
        </p:spPr>
        <p:txBody>
          <a:bodyPr/>
          <a:lstStyle/>
          <a:p>
            <a:r>
              <a:rPr lang="en-US" dirty="0" smtClean="0"/>
              <a:t>Without underlines, there is no visual clue that the links in the navigation list act as hypertext. Web sites in which links are underlined or highlighted only when the mouse pointer hovers over the linked text. This type of effect is called a rollover effect because it is applied only when a user “rolls” the mouse pointer over an element.</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1140" t="30947" r="10441" b="27668"/>
          <a:stretch/>
        </p:blipFill>
        <p:spPr>
          <a:xfrm>
            <a:off x="2017058" y="2918011"/>
            <a:ext cx="8175811" cy="3761989"/>
          </a:xfrm>
          <a:prstGeom prst="rect">
            <a:avLst/>
          </a:prstGeom>
          <a:ln>
            <a:solidFill>
              <a:schemeClr val="tx1"/>
            </a:solidFill>
          </a:ln>
        </p:spPr>
      </p:pic>
    </p:spTree>
    <p:extLst>
      <p:ext uri="{BB962C8B-B14F-4D97-AF65-F5344CB8AC3E}">
        <p14:creationId xmlns:p14="http://schemas.microsoft.com/office/powerpoint/2010/main" val="2865478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764428"/>
          </a:xfrm>
        </p:spPr>
        <p:txBody>
          <a:bodyPr/>
          <a:lstStyle/>
          <a:p>
            <a:r>
              <a:rPr lang="en-US" dirty="0"/>
              <a:t>A</a:t>
            </a:r>
            <a:r>
              <a:rPr lang="en-US" dirty="0" smtClean="0"/>
              <a:t>pply the hover pseudo-class</a:t>
            </a:r>
            <a:endParaRPr lang="en-US" dirty="0"/>
          </a:p>
        </p:txBody>
      </p:sp>
      <p:sp>
        <p:nvSpPr>
          <p:cNvPr id="3" name="Content Placeholder 2"/>
          <p:cNvSpPr>
            <a:spLocks noGrp="1"/>
          </p:cNvSpPr>
          <p:nvPr>
            <p:ph idx="1"/>
          </p:nvPr>
        </p:nvSpPr>
        <p:spPr>
          <a:xfrm>
            <a:off x="838200" y="900954"/>
            <a:ext cx="10515600" cy="5276009"/>
          </a:xfrm>
        </p:spPr>
        <p:txBody>
          <a:bodyPr/>
          <a:lstStyle/>
          <a:p>
            <a:r>
              <a:rPr lang="en-US" dirty="0" smtClean="0"/>
              <a:t>Return to the </a:t>
            </a:r>
            <a:r>
              <a:rPr lang="en-US" b="1" dirty="0" smtClean="0"/>
              <a:t>sa_styles.css</a:t>
            </a:r>
            <a:r>
              <a:rPr lang="en-US" dirty="0" smtClean="0"/>
              <a:t> file in your text editor.</a:t>
            </a:r>
          </a:p>
          <a:p>
            <a:pPr marL="914400" lvl="2" indent="0">
              <a:buNone/>
            </a:pPr>
            <a:r>
              <a:rPr lang="en-US" sz="2800" dirty="0" smtClean="0"/>
              <a:t>Add the following style rule:</a:t>
            </a:r>
          </a:p>
          <a:p>
            <a:pPr marL="1371600" lvl="3" indent="0">
              <a:buNone/>
            </a:pPr>
            <a:r>
              <a:rPr lang="en-US" sz="2800" dirty="0" err="1" smtClean="0"/>
              <a:t>nav</a:t>
            </a:r>
            <a:r>
              <a:rPr lang="en-US" sz="2800" dirty="0" smtClean="0"/>
              <a:t> </a:t>
            </a:r>
            <a:r>
              <a:rPr lang="en-US" sz="2800" dirty="0" err="1" smtClean="0"/>
              <a:t>ul</a:t>
            </a:r>
            <a:r>
              <a:rPr lang="en-US" sz="2800" dirty="0" smtClean="0"/>
              <a:t> </a:t>
            </a:r>
            <a:r>
              <a:rPr lang="en-US" sz="2800" dirty="0" err="1" smtClean="0"/>
              <a:t>li:hover</a:t>
            </a:r>
            <a:r>
              <a:rPr lang="en-US" sz="2800" dirty="0" smtClean="0"/>
              <a:t> {</a:t>
            </a:r>
          </a:p>
          <a:p>
            <a:pPr marL="1371600" lvl="3" indent="0">
              <a:buNone/>
            </a:pPr>
            <a:r>
              <a:rPr lang="en-US" sz="2800" dirty="0" smtClean="0"/>
              <a:t>background-color: </a:t>
            </a:r>
            <a:r>
              <a:rPr lang="en-US" sz="2800" dirty="0" err="1" smtClean="0"/>
              <a:t>rgb</a:t>
            </a:r>
            <a:r>
              <a:rPr lang="en-US" sz="2800" dirty="0" smtClean="0"/>
              <a:t>(83, 142, 213);</a:t>
            </a:r>
          </a:p>
          <a:p>
            <a:pPr marL="914400" lvl="2" indent="0">
              <a:buNone/>
            </a:pPr>
            <a:r>
              <a:rPr lang="en-US" sz="2800" dirty="0" smtClean="0"/>
              <a:t>}</a:t>
            </a:r>
            <a:endParaRPr lang="en-US" sz="2800"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0110" t="28488" r="10221" b="36273"/>
          <a:stretch/>
        </p:blipFill>
        <p:spPr>
          <a:xfrm>
            <a:off x="1086971" y="3388659"/>
            <a:ext cx="10018058" cy="3185038"/>
          </a:xfrm>
          <a:prstGeom prst="rect">
            <a:avLst/>
          </a:prstGeom>
          <a:ln>
            <a:solidFill>
              <a:schemeClr val="tx1"/>
            </a:solidFill>
          </a:ln>
        </p:spPr>
      </p:pic>
    </p:spTree>
    <p:extLst>
      <p:ext uri="{BB962C8B-B14F-4D97-AF65-F5344CB8AC3E}">
        <p14:creationId xmlns:p14="http://schemas.microsoft.com/office/powerpoint/2010/main" val="190860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9632"/>
            <a:ext cx="12192000" cy="737534"/>
          </a:xfrm>
        </p:spPr>
        <p:txBody>
          <a:bodyPr/>
          <a:lstStyle/>
          <a:p>
            <a:r>
              <a:rPr lang="en-US" dirty="0"/>
              <a:t>T</a:t>
            </a:r>
            <a:r>
              <a:rPr lang="en-US" dirty="0" smtClean="0"/>
              <a:t>ransform the text of the first navigation list element</a:t>
            </a:r>
            <a:endParaRPr lang="en-US" dirty="0"/>
          </a:p>
        </p:txBody>
      </p:sp>
      <p:sp>
        <p:nvSpPr>
          <p:cNvPr id="3" name="Content Placeholder 2"/>
          <p:cNvSpPr>
            <a:spLocks noGrp="1"/>
          </p:cNvSpPr>
          <p:nvPr>
            <p:ph idx="1"/>
          </p:nvPr>
        </p:nvSpPr>
        <p:spPr>
          <a:xfrm>
            <a:off x="838200" y="847166"/>
            <a:ext cx="10515600" cy="5329797"/>
          </a:xfrm>
        </p:spPr>
        <p:txBody>
          <a:bodyPr/>
          <a:lstStyle/>
          <a:p>
            <a:r>
              <a:rPr lang="en-US" dirty="0" smtClean="0"/>
              <a:t>Return to the </a:t>
            </a:r>
            <a:r>
              <a:rPr lang="en-US" b="1" dirty="0" smtClean="0"/>
              <a:t>sa_styles.css</a:t>
            </a:r>
            <a:r>
              <a:rPr lang="en-US" dirty="0" smtClean="0"/>
              <a:t> file in your text editor.</a:t>
            </a:r>
          </a:p>
          <a:p>
            <a:r>
              <a:rPr lang="en-US" dirty="0"/>
              <a:t>Add the following style </a:t>
            </a:r>
            <a:r>
              <a:rPr lang="en-US" dirty="0" smtClean="0"/>
              <a:t>rule:</a:t>
            </a:r>
            <a:endParaRPr lang="en-US" dirty="0"/>
          </a:p>
          <a:p>
            <a:pPr marL="914400" lvl="2" indent="0">
              <a:buNone/>
            </a:pPr>
            <a:r>
              <a:rPr lang="en-US" sz="2800" b="1" dirty="0" err="1"/>
              <a:t>nav</a:t>
            </a:r>
            <a:r>
              <a:rPr lang="en-US" sz="2800" b="1" dirty="0"/>
              <a:t> </a:t>
            </a:r>
            <a:r>
              <a:rPr lang="en-US" sz="2800" b="1" dirty="0" err="1"/>
              <a:t>ul</a:t>
            </a:r>
            <a:r>
              <a:rPr lang="en-US" sz="2800" b="1" dirty="0"/>
              <a:t> </a:t>
            </a:r>
            <a:r>
              <a:rPr lang="en-US" sz="2800" b="1" dirty="0" err="1"/>
              <a:t>li:first-of-type</a:t>
            </a:r>
            <a:r>
              <a:rPr lang="en-US" sz="2800" b="1" dirty="0"/>
              <a:t> {</a:t>
            </a:r>
          </a:p>
          <a:p>
            <a:pPr marL="914400" lvl="2" indent="0">
              <a:buNone/>
            </a:pPr>
            <a:r>
              <a:rPr lang="en-US" sz="2800" b="1" dirty="0" smtClean="0"/>
              <a:t>	text-transform</a:t>
            </a:r>
            <a:r>
              <a:rPr lang="en-US" sz="2800" b="1" dirty="0"/>
              <a:t>: uppercase;</a:t>
            </a:r>
          </a:p>
          <a:p>
            <a:pPr marL="914400" lvl="2" indent="0">
              <a:buNone/>
            </a:pPr>
            <a:r>
              <a:rPr lang="en-US" sz="2800" b="1" dirty="0"/>
              <a:t>}</a:t>
            </a:r>
          </a:p>
          <a:p>
            <a:endParaRPr lang="en-US" dirty="0"/>
          </a:p>
        </p:txBody>
      </p:sp>
      <p:pic>
        <p:nvPicPr>
          <p:cNvPr id="5" name="Picture 4" descr="Sunny Acres - Mozilla Firefox"/>
          <p:cNvPicPr>
            <a:picLocks noChangeAspect="1"/>
          </p:cNvPicPr>
          <p:nvPr/>
        </p:nvPicPr>
        <p:blipFill rotWithShape="1">
          <a:blip r:embed="rId2">
            <a:extLst>
              <a:ext uri="{28A0092B-C50C-407E-A947-70E740481C1C}">
                <a14:useLocalDpi xmlns:a14="http://schemas.microsoft.com/office/drawing/2010/main" val="0"/>
              </a:ext>
            </a:extLst>
          </a:blip>
          <a:srcRect l="19412" t="31971" r="64485" b="26644"/>
          <a:stretch/>
        </p:blipFill>
        <p:spPr>
          <a:xfrm>
            <a:off x="2541495" y="3254189"/>
            <a:ext cx="2407023" cy="3330264"/>
          </a:xfrm>
          <a:prstGeom prst="rect">
            <a:avLst/>
          </a:prstGeom>
          <a:ln>
            <a:solidFill>
              <a:schemeClr val="tx1"/>
            </a:solidFill>
          </a:ln>
        </p:spPr>
      </p:pic>
    </p:spTree>
    <p:extLst>
      <p:ext uri="{BB962C8B-B14F-4D97-AF65-F5344CB8AC3E}">
        <p14:creationId xmlns:p14="http://schemas.microsoft.com/office/powerpoint/2010/main" val="29804079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2"/>
            <a:ext cx="10515600" cy="845110"/>
          </a:xfrm>
        </p:spPr>
        <p:txBody>
          <a:bodyPr/>
          <a:lstStyle/>
          <a:p>
            <a:r>
              <a:rPr lang="en-US" dirty="0"/>
              <a:t>C</a:t>
            </a:r>
            <a:r>
              <a:rPr lang="en-US" dirty="0" smtClean="0"/>
              <a:t>reate the initial cap and first line styles</a:t>
            </a:r>
            <a:endParaRPr lang="en-US" dirty="0"/>
          </a:p>
        </p:txBody>
      </p:sp>
      <p:sp>
        <p:nvSpPr>
          <p:cNvPr id="3" name="Content Placeholder 2"/>
          <p:cNvSpPr>
            <a:spLocks noGrp="1"/>
          </p:cNvSpPr>
          <p:nvPr>
            <p:ph idx="1"/>
          </p:nvPr>
        </p:nvSpPr>
        <p:spPr>
          <a:xfrm>
            <a:off x="188260" y="954742"/>
            <a:ext cx="6696634" cy="5903258"/>
          </a:xfrm>
        </p:spPr>
        <p:txBody>
          <a:bodyPr>
            <a:normAutofit/>
          </a:bodyPr>
          <a:lstStyle/>
          <a:p>
            <a:r>
              <a:rPr lang="en-US" dirty="0" smtClean="0"/>
              <a:t>Go to the </a:t>
            </a:r>
            <a:r>
              <a:rPr lang="en-US" b="1" dirty="0" smtClean="0"/>
              <a:t>home.htm</a:t>
            </a:r>
            <a:r>
              <a:rPr lang="en-US" dirty="0" smtClean="0"/>
              <a:t> file in your text editor.</a:t>
            </a:r>
            <a:endParaRPr lang="en-US" dirty="0"/>
          </a:p>
          <a:p>
            <a:r>
              <a:rPr lang="en-US" dirty="0" smtClean="0"/>
              <a:t>Directly above the closing &lt;/head&gt; tag, insert the following code:</a:t>
            </a:r>
          </a:p>
          <a:p>
            <a:pPr marL="457200" lvl="1" indent="0">
              <a:buNone/>
            </a:pPr>
            <a:r>
              <a:rPr lang="en-US" sz="2800" dirty="0" smtClean="0"/>
              <a:t>&lt;style type=”text/</a:t>
            </a:r>
            <a:r>
              <a:rPr lang="en-US" sz="2800" dirty="0" err="1" smtClean="0"/>
              <a:t>css</a:t>
            </a:r>
            <a:r>
              <a:rPr lang="en-US" sz="2800" dirty="0" smtClean="0"/>
              <a:t>”&gt;</a:t>
            </a:r>
          </a:p>
          <a:p>
            <a:pPr marL="914400" lvl="2" indent="0">
              <a:buNone/>
            </a:pPr>
            <a:r>
              <a:rPr lang="en-US" sz="2800" dirty="0" smtClean="0"/>
              <a:t>section &gt; p:first-of-type:first-line {</a:t>
            </a:r>
          </a:p>
          <a:p>
            <a:pPr marL="914400" lvl="2" indent="0">
              <a:buNone/>
            </a:pPr>
            <a:r>
              <a:rPr lang="en-US" sz="2800" dirty="0" smtClean="0"/>
              <a:t>text-transform: uppercase;</a:t>
            </a:r>
          </a:p>
          <a:p>
            <a:pPr marL="914400" lvl="2" indent="0">
              <a:buNone/>
            </a:pPr>
            <a:r>
              <a:rPr lang="en-US" sz="2800" dirty="0" smtClean="0"/>
              <a:t>}</a:t>
            </a:r>
          </a:p>
          <a:p>
            <a:pPr marL="914400" lvl="2" indent="0">
              <a:buNone/>
            </a:pPr>
            <a:r>
              <a:rPr lang="en-US" sz="2800" dirty="0" smtClean="0"/>
              <a:t>section &gt; p:first-of-type:first-letter {</a:t>
            </a:r>
          </a:p>
          <a:p>
            <a:pPr marL="914400" lvl="2" indent="0">
              <a:buNone/>
            </a:pPr>
            <a:r>
              <a:rPr lang="en-US" sz="2800" dirty="0" smtClean="0"/>
              <a:t>font-size: 250%;</a:t>
            </a:r>
          </a:p>
          <a:p>
            <a:pPr marL="914400" lvl="2" indent="0">
              <a:buNone/>
            </a:pPr>
            <a:r>
              <a:rPr lang="en-US" sz="2800" dirty="0" smtClean="0"/>
              <a:t>font-family: 'Times New Roman', Times, serif;</a:t>
            </a:r>
          </a:p>
          <a:p>
            <a:pPr marL="914400" lvl="2" indent="0">
              <a:buNone/>
            </a:pPr>
            <a:r>
              <a:rPr lang="en-US" sz="2800" dirty="0" smtClean="0"/>
              <a:t>}</a:t>
            </a:r>
          </a:p>
          <a:p>
            <a:pPr marL="457200" lvl="1" indent="0">
              <a:buNone/>
            </a:pPr>
            <a:r>
              <a:rPr lang="en-US" sz="2800" dirty="0" smtClean="0"/>
              <a:t>&lt;/style&gt;</a:t>
            </a:r>
            <a:endParaRPr lang="en-US" sz="2800" dirty="0"/>
          </a:p>
        </p:txBody>
      </p:sp>
      <p:pic>
        <p:nvPicPr>
          <p:cNvPr id="5" name="Picture 4" descr="Adobe Dreamweaver CS6 - [home.htm]"/>
          <p:cNvPicPr>
            <a:picLocks noChangeAspect="1"/>
          </p:cNvPicPr>
          <p:nvPr/>
        </p:nvPicPr>
        <p:blipFill rotWithShape="1">
          <a:blip r:embed="rId2">
            <a:extLst>
              <a:ext uri="{28A0092B-C50C-407E-A947-70E740481C1C}">
                <a14:useLocalDpi xmlns:a14="http://schemas.microsoft.com/office/drawing/2010/main" val="0"/>
              </a:ext>
            </a:extLst>
          </a:blip>
          <a:srcRect l="7058" t="29512" r="60626" b="43239"/>
          <a:stretch/>
        </p:blipFill>
        <p:spPr>
          <a:xfrm>
            <a:off x="6884893" y="1116105"/>
            <a:ext cx="5069541" cy="2301191"/>
          </a:xfrm>
          <a:prstGeom prst="rect">
            <a:avLst/>
          </a:prstGeom>
          <a:ln>
            <a:solidFill>
              <a:schemeClr val="tx1"/>
            </a:solidFill>
          </a:ln>
        </p:spPr>
      </p:pic>
      <p:pic>
        <p:nvPicPr>
          <p:cNvPr id="6" name="Picture 5" descr="Sunny Acres - Mozilla Firefox"/>
          <p:cNvPicPr>
            <a:picLocks noChangeAspect="1"/>
          </p:cNvPicPr>
          <p:nvPr/>
        </p:nvPicPr>
        <p:blipFill rotWithShape="1">
          <a:blip r:embed="rId3">
            <a:extLst>
              <a:ext uri="{28A0092B-C50C-407E-A947-70E740481C1C}">
                <a14:useLocalDpi xmlns:a14="http://schemas.microsoft.com/office/drawing/2010/main" val="0"/>
              </a:ext>
            </a:extLst>
          </a:blip>
          <a:srcRect l="34963" t="33815" r="21250" b="32381"/>
          <a:stretch/>
        </p:blipFill>
        <p:spPr>
          <a:xfrm>
            <a:off x="6615952" y="3906371"/>
            <a:ext cx="5338482" cy="2218766"/>
          </a:xfrm>
          <a:prstGeom prst="rect">
            <a:avLst/>
          </a:prstGeom>
          <a:ln>
            <a:solidFill>
              <a:schemeClr val="tx1"/>
            </a:solidFill>
          </a:ln>
        </p:spPr>
      </p:pic>
    </p:spTree>
    <p:extLst>
      <p:ext uri="{BB962C8B-B14F-4D97-AF65-F5344CB8AC3E}">
        <p14:creationId xmlns:p14="http://schemas.microsoft.com/office/powerpoint/2010/main" val="26381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737534"/>
          </a:xfrm>
        </p:spPr>
        <p:txBody>
          <a:bodyPr/>
          <a:lstStyle/>
          <a:p>
            <a:r>
              <a:rPr lang="en-US" dirty="0" smtClean="0"/>
              <a:t>Introduction</a:t>
            </a:r>
            <a:endParaRPr lang="en-US" dirty="0"/>
          </a:p>
        </p:txBody>
      </p:sp>
      <p:sp>
        <p:nvSpPr>
          <p:cNvPr id="3" name="Content Placeholder 2"/>
          <p:cNvSpPr>
            <a:spLocks noGrp="1"/>
          </p:cNvSpPr>
          <p:nvPr>
            <p:ph idx="1"/>
          </p:nvPr>
        </p:nvSpPr>
        <p:spPr>
          <a:xfrm>
            <a:off x="201707" y="874060"/>
            <a:ext cx="6266328" cy="5809128"/>
          </a:xfrm>
        </p:spPr>
        <p:txBody>
          <a:bodyPr>
            <a:normAutofit lnSpcReduction="10000"/>
          </a:bodyPr>
          <a:lstStyle/>
          <a:p>
            <a:pPr marL="0" indent="0">
              <a:buNone/>
            </a:pPr>
            <a:r>
              <a:rPr lang="en-US" dirty="0" smtClean="0"/>
              <a:t>Pages that you will work with:</a:t>
            </a:r>
          </a:p>
          <a:p>
            <a:r>
              <a:rPr lang="en-US" b="1" dirty="0" smtClean="0"/>
              <a:t>home.htm</a:t>
            </a:r>
            <a:r>
              <a:rPr lang="en-US" dirty="0" smtClean="0"/>
              <a:t> – the home page, describing the operations and events sponsored by the farm</a:t>
            </a:r>
          </a:p>
          <a:p>
            <a:r>
              <a:rPr lang="en-US" b="1" dirty="0" smtClean="0"/>
              <a:t>maze.htm</a:t>
            </a:r>
            <a:r>
              <a:rPr lang="en-US" dirty="0" smtClean="0"/>
              <a:t> – a page describing the farm’s corn maze</a:t>
            </a:r>
          </a:p>
          <a:p>
            <a:r>
              <a:rPr lang="en-US" b="1" dirty="0" smtClean="0"/>
              <a:t>haunted.htm</a:t>
            </a:r>
            <a:r>
              <a:rPr lang="en-US" dirty="0" smtClean="0"/>
              <a:t> – a page describing the farm’s annual Halloween Festival and haunted maze</a:t>
            </a:r>
          </a:p>
          <a:p>
            <a:r>
              <a:rPr lang="en-US" b="1" dirty="0" smtClean="0"/>
              <a:t>petting.htm</a:t>
            </a:r>
            <a:r>
              <a:rPr lang="en-US" dirty="0" smtClean="0"/>
              <a:t> – a page describing the farm’s petting barn</a:t>
            </a:r>
          </a:p>
          <a:p>
            <a:r>
              <a:rPr lang="en-US" b="1" dirty="0" smtClean="0"/>
              <a:t>produce.htm</a:t>
            </a:r>
            <a:r>
              <a:rPr lang="en-US" dirty="0" smtClean="0"/>
              <a:t> – a page describing the Sunny Acres farm shop and the pick-your-own produce garden</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53383" t="29718" r="22242" b="17425"/>
          <a:stretch/>
        </p:blipFill>
        <p:spPr>
          <a:xfrm>
            <a:off x="6754906" y="874060"/>
            <a:ext cx="4755776" cy="5551992"/>
          </a:xfrm>
          <a:prstGeom prst="rect">
            <a:avLst/>
          </a:prstGeom>
          <a:ln>
            <a:solidFill>
              <a:schemeClr val="tx1"/>
            </a:solidFill>
          </a:ln>
        </p:spPr>
      </p:pic>
    </p:spTree>
    <p:extLst>
      <p:ext uri="{BB962C8B-B14F-4D97-AF65-F5344CB8AC3E}">
        <p14:creationId xmlns:p14="http://schemas.microsoft.com/office/powerpoint/2010/main" val="3557880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8" y="96185"/>
            <a:ext cx="11967883" cy="764428"/>
          </a:xfrm>
        </p:spPr>
        <p:txBody>
          <a:bodyPr/>
          <a:lstStyle/>
          <a:p>
            <a:r>
              <a:rPr lang="en-US" dirty="0"/>
              <a:t>A</a:t>
            </a:r>
            <a:r>
              <a:rPr lang="en-US" dirty="0" smtClean="0"/>
              <a:t>pply the style sheet to the other pages on the site</a:t>
            </a:r>
            <a:endParaRPr lang="en-US" dirty="0"/>
          </a:p>
        </p:txBody>
      </p:sp>
      <p:sp>
        <p:nvSpPr>
          <p:cNvPr id="3" name="Content Placeholder 2"/>
          <p:cNvSpPr>
            <a:spLocks noGrp="1"/>
          </p:cNvSpPr>
          <p:nvPr>
            <p:ph idx="1"/>
          </p:nvPr>
        </p:nvSpPr>
        <p:spPr>
          <a:xfrm>
            <a:off x="838200" y="860612"/>
            <a:ext cx="10515600" cy="5997387"/>
          </a:xfrm>
        </p:spPr>
        <p:txBody>
          <a:bodyPr>
            <a:normAutofit/>
          </a:bodyPr>
          <a:lstStyle/>
          <a:p>
            <a:r>
              <a:rPr lang="en-US" dirty="0" smtClean="0"/>
              <a:t>Go to the </a:t>
            </a:r>
            <a:r>
              <a:rPr lang="en-US" b="1" dirty="0" smtClean="0"/>
              <a:t>maze.htm</a:t>
            </a:r>
            <a:r>
              <a:rPr lang="en-US" dirty="0" smtClean="0"/>
              <a:t> file in your text editor.</a:t>
            </a:r>
          </a:p>
          <a:p>
            <a:r>
              <a:rPr lang="en-US" dirty="0" smtClean="0"/>
              <a:t>Directly above the closing </a:t>
            </a:r>
            <a:r>
              <a:rPr lang="en-US" b="1" dirty="0" smtClean="0"/>
              <a:t>&lt;/head&gt;</a:t>
            </a:r>
            <a:r>
              <a:rPr lang="en-US" dirty="0" smtClean="0"/>
              <a:t> tag, insert the following link elements and embedded style sheet:</a:t>
            </a:r>
          </a:p>
          <a:p>
            <a:pPr marL="457200" lvl="1" indent="0">
              <a:buNone/>
            </a:pPr>
            <a:r>
              <a:rPr lang="en-US" sz="2800" dirty="0" smtClean="0"/>
              <a:t>&lt;link </a:t>
            </a:r>
            <a:r>
              <a:rPr lang="en-US" sz="2800" dirty="0" err="1" smtClean="0"/>
              <a:t>href</a:t>
            </a:r>
            <a:r>
              <a:rPr lang="en-US" sz="2800" dirty="0" smtClean="0"/>
              <a:t>=”sa_layout.css” </a:t>
            </a:r>
            <a:r>
              <a:rPr lang="en-US" sz="2800" dirty="0" err="1" smtClean="0"/>
              <a:t>rel</a:t>
            </a:r>
            <a:r>
              <a:rPr lang="en-US" sz="2800" dirty="0" smtClean="0"/>
              <a:t>=”</a:t>
            </a:r>
            <a:r>
              <a:rPr lang="en-US" sz="2800" dirty="0" err="1" smtClean="0"/>
              <a:t>stylesheet</a:t>
            </a:r>
            <a:r>
              <a:rPr lang="en-US" sz="2800" dirty="0" smtClean="0"/>
              <a:t>” type=”text/</a:t>
            </a:r>
            <a:r>
              <a:rPr lang="en-US" sz="2800" dirty="0" err="1" smtClean="0"/>
              <a:t>css</a:t>
            </a:r>
            <a:r>
              <a:rPr lang="en-US" sz="2800" dirty="0" smtClean="0"/>
              <a:t>” /&gt;</a:t>
            </a:r>
          </a:p>
          <a:p>
            <a:pPr marL="457200" lvl="1" indent="0">
              <a:buNone/>
            </a:pPr>
            <a:r>
              <a:rPr lang="en-US" sz="2800" dirty="0" smtClean="0"/>
              <a:t>&lt;link </a:t>
            </a:r>
            <a:r>
              <a:rPr lang="en-US" sz="2800" dirty="0" err="1" smtClean="0"/>
              <a:t>href</a:t>
            </a:r>
            <a:r>
              <a:rPr lang="en-US" sz="2800" dirty="0" smtClean="0"/>
              <a:t>=”sa_styles.css” </a:t>
            </a:r>
            <a:r>
              <a:rPr lang="en-US" sz="2800" dirty="0" err="1" smtClean="0"/>
              <a:t>rel</a:t>
            </a:r>
            <a:r>
              <a:rPr lang="en-US" sz="2800" dirty="0" smtClean="0"/>
              <a:t>=”</a:t>
            </a:r>
            <a:r>
              <a:rPr lang="en-US" sz="2800" dirty="0" err="1" smtClean="0"/>
              <a:t>stylesheet</a:t>
            </a:r>
            <a:r>
              <a:rPr lang="en-US" sz="2800" dirty="0" smtClean="0"/>
              <a:t>” type=”text/</a:t>
            </a:r>
            <a:r>
              <a:rPr lang="en-US" sz="2800" dirty="0" err="1" smtClean="0"/>
              <a:t>css</a:t>
            </a:r>
            <a:r>
              <a:rPr lang="en-US" sz="2800" dirty="0" smtClean="0"/>
              <a:t>” /&gt;</a:t>
            </a:r>
          </a:p>
          <a:p>
            <a:pPr marL="457200" lvl="1" indent="0">
              <a:buNone/>
            </a:pPr>
            <a:r>
              <a:rPr lang="en-US" sz="2800" dirty="0" smtClean="0"/>
              <a:t>&lt;style type=”text/</a:t>
            </a:r>
            <a:r>
              <a:rPr lang="en-US" sz="2800" dirty="0" err="1" smtClean="0"/>
              <a:t>css</a:t>
            </a:r>
            <a:r>
              <a:rPr lang="en-US" sz="2800" dirty="0" smtClean="0"/>
              <a:t>”&gt;</a:t>
            </a:r>
          </a:p>
          <a:p>
            <a:pPr marL="914400" lvl="2" indent="0">
              <a:buNone/>
            </a:pPr>
            <a:r>
              <a:rPr lang="en-US" sz="2800" dirty="0" smtClean="0"/>
              <a:t>section h1 {</a:t>
            </a:r>
          </a:p>
          <a:p>
            <a:pPr marL="914400" lvl="2" indent="0">
              <a:buNone/>
            </a:pPr>
            <a:r>
              <a:rPr lang="en-US" sz="2800" dirty="0" smtClean="0"/>
              <a:t>background-color: </a:t>
            </a:r>
            <a:r>
              <a:rPr lang="en-US" sz="2800" dirty="0" err="1" smtClean="0"/>
              <a:t>rgb</a:t>
            </a:r>
            <a:r>
              <a:rPr lang="en-US" sz="2800" dirty="0" smtClean="0"/>
              <a:t>(191, 141, 101);</a:t>
            </a:r>
          </a:p>
          <a:p>
            <a:pPr marL="914400" lvl="2" indent="0">
              <a:buNone/>
            </a:pPr>
            <a:r>
              <a:rPr lang="en-US" sz="2800" dirty="0" smtClean="0"/>
              <a:t>}</a:t>
            </a:r>
          </a:p>
          <a:p>
            <a:pPr marL="457200" lvl="1" indent="0">
              <a:buNone/>
            </a:pPr>
            <a:r>
              <a:rPr lang="en-US" sz="2800" dirty="0" smtClean="0"/>
              <a:t>&lt;/style&gt;</a:t>
            </a:r>
          </a:p>
          <a:p>
            <a:r>
              <a:rPr lang="en-US" dirty="0" smtClean="0"/>
              <a:t>Repeat Step 2 for the </a:t>
            </a:r>
            <a:r>
              <a:rPr lang="en-US" b="1" dirty="0" smtClean="0"/>
              <a:t>haunted.htm</a:t>
            </a:r>
            <a:r>
              <a:rPr lang="en-US" dirty="0" smtClean="0"/>
              <a:t>, </a:t>
            </a:r>
            <a:r>
              <a:rPr lang="en-US" b="1" dirty="0" smtClean="0"/>
              <a:t>petting.htm</a:t>
            </a:r>
            <a:r>
              <a:rPr lang="en-US" dirty="0" smtClean="0"/>
              <a:t>, and </a:t>
            </a:r>
            <a:r>
              <a:rPr lang="en-US" b="1" dirty="0" smtClean="0"/>
              <a:t>produce.htm</a:t>
            </a:r>
            <a:r>
              <a:rPr lang="en-US" dirty="0" smtClean="0"/>
              <a:t> files. Set the </a:t>
            </a:r>
            <a:r>
              <a:rPr lang="en-US" b="1" dirty="0" smtClean="0"/>
              <a:t>h1</a:t>
            </a:r>
            <a:r>
              <a:rPr lang="en-US" dirty="0" smtClean="0"/>
              <a:t> background colors for these three files to </a:t>
            </a:r>
            <a:r>
              <a:rPr lang="en-US" b="1" dirty="0" err="1" smtClean="0"/>
              <a:t>rgb</a:t>
            </a:r>
            <a:r>
              <a:rPr lang="en-US" b="1" dirty="0" smtClean="0"/>
              <a:t>(0, 0, 0)</a:t>
            </a:r>
            <a:r>
              <a:rPr lang="en-US" dirty="0" smtClean="0"/>
              <a:t>, </a:t>
            </a:r>
            <a:r>
              <a:rPr lang="en-US" b="1" dirty="0" err="1" smtClean="0"/>
              <a:t>rgb</a:t>
            </a:r>
            <a:r>
              <a:rPr lang="en-US" b="1" dirty="0" smtClean="0"/>
              <a:t>(133, 109, 85)</a:t>
            </a:r>
            <a:r>
              <a:rPr lang="en-US" dirty="0" smtClean="0"/>
              <a:t>, and </a:t>
            </a:r>
            <a:r>
              <a:rPr lang="en-US" b="1" dirty="0" err="1" smtClean="0"/>
              <a:t>rgb</a:t>
            </a:r>
            <a:r>
              <a:rPr lang="en-US" b="1" dirty="0" smtClean="0"/>
              <a:t>(50, 69, 99)</a:t>
            </a:r>
            <a:r>
              <a:rPr lang="en-US" dirty="0" smtClean="0"/>
              <a:t>, respectively.</a:t>
            </a:r>
            <a:endParaRPr lang="en-US" dirty="0"/>
          </a:p>
        </p:txBody>
      </p:sp>
    </p:spTree>
    <p:extLst>
      <p:ext uri="{BB962C8B-B14F-4D97-AF65-F5344CB8AC3E}">
        <p14:creationId xmlns:p14="http://schemas.microsoft.com/office/powerpoint/2010/main" val="267835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9588"/>
            <a:ext cx="10515600" cy="5437375"/>
          </a:xfrm>
        </p:spPr>
        <p:txBody>
          <a:bodyPr>
            <a:normAutofit/>
          </a:bodyPr>
          <a:lstStyle/>
          <a:p>
            <a:r>
              <a:rPr lang="en-US" dirty="0" smtClean="0"/>
              <a:t>Use your text editor to open the haunttxt.htm, hometxt.htm, mazetxt.htm, pettingtxt.htm, and producetxt.htm files, located in the tutorial.03\tutorial folder included with your Data Files. Within each file, go to the comment section at the top of the file and add your name and the date in the space provided. Save the files as </a:t>
            </a:r>
            <a:r>
              <a:rPr lang="en-US" b="1" dirty="0" smtClean="0"/>
              <a:t>haunted.htm</a:t>
            </a:r>
            <a:r>
              <a:rPr lang="en-US" dirty="0" smtClean="0"/>
              <a:t>, </a:t>
            </a:r>
            <a:r>
              <a:rPr lang="en-US" b="1" dirty="0" smtClean="0"/>
              <a:t>home.htm</a:t>
            </a:r>
            <a:r>
              <a:rPr lang="en-US" dirty="0" smtClean="0"/>
              <a:t>, </a:t>
            </a:r>
            <a:r>
              <a:rPr lang="en-US" b="1" dirty="0" smtClean="0"/>
              <a:t>maze.htm</a:t>
            </a:r>
            <a:r>
              <a:rPr lang="en-US" dirty="0" smtClean="0"/>
              <a:t>, </a:t>
            </a:r>
            <a:r>
              <a:rPr lang="en-US" b="1" dirty="0" smtClean="0"/>
              <a:t>petting.htm</a:t>
            </a:r>
            <a:r>
              <a:rPr lang="en-US" dirty="0" smtClean="0"/>
              <a:t>, and </a:t>
            </a:r>
            <a:r>
              <a:rPr lang="en-US" b="1" dirty="0" smtClean="0"/>
              <a:t>produce.htm</a:t>
            </a:r>
            <a:r>
              <a:rPr lang="en-US" dirty="0" smtClean="0"/>
              <a:t>, respectively, in the same folder.</a:t>
            </a:r>
          </a:p>
          <a:p>
            <a:r>
              <a:rPr lang="en-US" dirty="0" smtClean="0"/>
              <a:t>Take some time to review the HTML code within each document so that you understand the structure and content of the files.</a:t>
            </a:r>
          </a:p>
          <a:p>
            <a:r>
              <a:rPr lang="en-US" dirty="0" smtClean="0"/>
              <a:t>Open the </a:t>
            </a:r>
            <a:r>
              <a:rPr lang="en-US" b="1" dirty="0" smtClean="0"/>
              <a:t>home.htm</a:t>
            </a:r>
            <a:r>
              <a:rPr lang="en-US" dirty="0" smtClean="0"/>
              <a:t> file in your Web browser, and then click the links at the top of the page to view the current appearance of the </a:t>
            </a:r>
            <a:r>
              <a:rPr lang="en-US" b="1" dirty="0" smtClean="0"/>
              <a:t>haunted.htm</a:t>
            </a:r>
            <a:r>
              <a:rPr lang="en-US" dirty="0" smtClean="0"/>
              <a:t>, </a:t>
            </a:r>
            <a:r>
              <a:rPr lang="en-US" b="1" dirty="0" smtClean="0"/>
              <a:t>maze.htm</a:t>
            </a:r>
            <a:r>
              <a:rPr lang="en-US" dirty="0" smtClean="0"/>
              <a:t>, </a:t>
            </a:r>
            <a:r>
              <a:rPr lang="en-US" b="1" dirty="0" smtClean="0"/>
              <a:t>petting.htm</a:t>
            </a:r>
            <a:r>
              <a:rPr lang="en-US" dirty="0" smtClean="0"/>
              <a:t>, and </a:t>
            </a:r>
            <a:r>
              <a:rPr lang="en-US" b="1" dirty="0" smtClean="0"/>
              <a:t>produce.htm</a:t>
            </a:r>
            <a:r>
              <a:rPr lang="en-US" dirty="0" smtClean="0"/>
              <a:t> files.</a:t>
            </a:r>
            <a:endParaRPr lang="en-US" dirty="0"/>
          </a:p>
        </p:txBody>
      </p:sp>
    </p:spTree>
    <p:extLst>
      <p:ext uri="{BB962C8B-B14F-4D97-AF65-F5344CB8AC3E}">
        <p14:creationId xmlns:p14="http://schemas.microsoft.com/office/powerpoint/2010/main" val="39464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77875"/>
          </a:xfrm>
        </p:spPr>
        <p:txBody>
          <a:bodyPr/>
          <a:lstStyle/>
          <a:p>
            <a:r>
              <a:rPr lang="en-US" dirty="0" smtClean="0"/>
              <a:t>The History of CSS</a:t>
            </a:r>
            <a:endParaRPr lang="en-US" dirty="0"/>
          </a:p>
        </p:txBody>
      </p:sp>
      <p:sp>
        <p:nvSpPr>
          <p:cNvPr id="3" name="Content Placeholder 2"/>
          <p:cNvSpPr>
            <a:spLocks noGrp="1"/>
          </p:cNvSpPr>
          <p:nvPr>
            <p:ph idx="1"/>
          </p:nvPr>
        </p:nvSpPr>
        <p:spPr>
          <a:xfrm>
            <a:off x="363071" y="820271"/>
            <a:ext cx="11308976" cy="5889811"/>
          </a:xfrm>
        </p:spPr>
        <p:txBody>
          <a:bodyPr>
            <a:normAutofit/>
          </a:bodyPr>
          <a:lstStyle/>
          <a:p>
            <a:r>
              <a:rPr lang="en-US" dirty="0" smtClean="0"/>
              <a:t>You learned in Tutorial 1 that HTML specifies a document’s content and structure, but not how that document should be rendered. To render a document, the device displaying the page needs a style sheet that specifies the appearance of each page element. The style sheet language used on the Web is the Cascading Style Sheets language, also known as CSS.</a:t>
            </a:r>
          </a:p>
          <a:p>
            <a:r>
              <a:rPr lang="en-US" dirty="0" smtClean="0"/>
              <a:t>The specifications for CSS are maintained by the World Wide Web Consortium (W3C); and as with HTML and XHTML, several versions of CSS exist with varying levels of browser support.</a:t>
            </a:r>
          </a:p>
          <a:p>
            <a:r>
              <a:rPr lang="en-US" dirty="0" smtClean="0"/>
              <a:t>With CSS, as with HTML, Web page designers need to be aware of compatibility issues that arise not just among different versions of the language, but also among different versions of the same browser. Although it’s tempting to always apply the latest and most exciting features of CSS, you should not create a situation where users of older browsers will not be able to view your Web pages.</a:t>
            </a:r>
            <a:endParaRPr lang="en-US" dirty="0"/>
          </a:p>
        </p:txBody>
      </p:sp>
    </p:spTree>
    <p:extLst>
      <p:ext uri="{BB962C8B-B14F-4D97-AF65-F5344CB8AC3E}">
        <p14:creationId xmlns:p14="http://schemas.microsoft.com/office/powerpoint/2010/main" val="2763580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29"/>
            <a:ext cx="10515600" cy="712695"/>
          </a:xfrm>
        </p:spPr>
        <p:txBody>
          <a:bodyPr/>
          <a:lstStyle/>
          <a:p>
            <a:r>
              <a:rPr lang="en-US" dirty="0" smtClean="0"/>
              <a:t>Defining a Style Rule</a:t>
            </a:r>
            <a:endParaRPr lang="en-US" dirty="0"/>
          </a:p>
        </p:txBody>
      </p:sp>
      <p:sp>
        <p:nvSpPr>
          <p:cNvPr id="3" name="Content Placeholder 2"/>
          <p:cNvSpPr>
            <a:spLocks noGrp="1"/>
          </p:cNvSpPr>
          <p:nvPr>
            <p:ph idx="1"/>
          </p:nvPr>
        </p:nvSpPr>
        <p:spPr>
          <a:xfrm>
            <a:off x="838200" y="995082"/>
            <a:ext cx="10515600" cy="5647765"/>
          </a:xfrm>
        </p:spPr>
        <p:txBody>
          <a:bodyPr>
            <a:normAutofit/>
          </a:bodyPr>
          <a:lstStyle/>
          <a:p>
            <a:r>
              <a:rPr lang="en-US" dirty="0" smtClean="0"/>
              <a:t>The general syntax of a CSS style rule is</a:t>
            </a:r>
          </a:p>
          <a:p>
            <a:pPr marL="914400" lvl="2" indent="0">
              <a:buNone/>
            </a:pPr>
            <a:r>
              <a:rPr lang="en-US" i="1" dirty="0"/>
              <a:t>selector </a:t>
            </a:r>
            <a:r>
              <a:rPr lang="en-US" dirty="0"/>
              <a:t>{</a:t>
            </a:r>
          </a:p>
          <a:p>
            <a:pPr marL="1371600" lvl="3" indent="0">
              <a:buNone/>
            </a:pPr>
            <a:r>
              <a:rPr lang="en-US" i="1" dirty="0"/>
              <a:t>property1</a:t>
            </a:r>
            <a:r>
              <a:rPr lang="en-US" dirty="0"/>
              <a:t>: </a:t>
            </a:r>
            <a:r>
              <a:rPr lang="en-US" i="1" dirty="0"/>
              <a:t>value1</a:t>
            </a:r>
            <a:r>
              <a:rPr lang="en-US" dirty="0"/>
              <a:t>;</a:t>
            </a:r>
          </a:p>
          <a:p>
            <a:pPr marL="1371600" lvl="3" indent="0">
              <a:buNone/>
            </a:pPr>
            <a:r>
              <a:rPr lang="en-US" i="1" dirty="0"/>
              <a:t>property2</a:t>
            </a:r>
            <a:r>
              <a:rPr lang="en-US" dirty="0"/>
              <a:t>: </a:t>
            </a:r>
            <a:r>
              <a:rPr lang="en-US" i="1" dirty="0"/>
              <a:t>value2</a:t>
            </a:r>
            <a:r>
              <a:rPr lang="en-US" dirty="0"/>
              <a:t>;</a:t>
            </a:r>
          </a:p>
          <a:p>
            <a:pPr marL="1371600" lvl="3" indent="0">
              <a:buNone/>
            </a:pPr>
            <a:r>
              <a:rPr lang="en-US" i="1" dirty="0"/>
              <a:t>property3</a:t>
            </a:r>
            <a:r>
              <a:rPr lang="en-US" dirty="0"/>
              <a:t>: </a:t>
            </a:r>
            <a:r>
              <a:rPr lang="en-US" i="1" dirty="0"/>
              <a:t>value3</a:t>
            </a:r>
            <a:r>
              <a:rPr lang="en-US" dirty="0"/>
              <a:t>;</a:t>
            </a:r>
          </a:p>
          <a:p>
            <a:pPr marL="1371600" lvl="3" indent="0">
              <a:buNone/>
            </a:pPr>
            <a:r>
              <a:rPr lang="en-US" dirty="0"/>
              <a:t>...</a:t>
            </a:r>
          </a:p>
          <a:p>
            <a:pPr marL="914400" lvl="2" indent="0">
              <a:buNone/>
            </a:pPr>
            <a:r>
              <a:rPr lang="en-US" dirty="0"/>
              <a:t>}</a:t>
            </a:r>
          </a:p>
          <a:p>
            <a:pPr marL="914400" lvl="2" indent="0">
              <a:buNone/>
            </a:pPr>
            <a:r>
              <a:rPr lang="en-US" dirty="0"/>
              <a:t>h1 {</a:t>
            </a:r>
          </a:p>
          <a:p>
            <a:pPr marL="1371600" lvl="3" indent="0">
              <a:buNone/>
            </a:pPr>
            <a:r>
              <a:rPr lang="en-US" dirty="0"/>
              <a:t>color: blue;</a:t>
            </a:r>
          </a:p>
          <a:p>
            <a:pPr marL="1371600" lvl="3" indent="0">
              <a:buNone/>
            </a:pPr>
            <a:r>
              <a:rPr lang="en-US" dirty="0"/>
              <a:t>text-align: center;</a:t>
            </a:r>
          </a:p>
          <a:p>
            <a:pPr marL="914400" lvl="2" indent="0">
              <a:buNone/>
            </a:pPr>
            <a:r>
              <a:rPr lang="en-US" dirty="0"/>
              <a:t>}</a:t>
            </a:r>
          </a:p>
          <a:p>
            <a:pPr marL="914400" lvl="2" indent="0">
              <a:buNone/>
            </a:pPr>
            <a:r>
              <a:rPr lang="pt-BR" dirty="0"/>
              <a:t>h1, h2, h3, h4, h5, h6 {</a:t>
            </a:r>
          </a:p>
          <a:p>
            <a:pPr marL="1371600" lvl="3" indent="0">
              <a:buNone/>
            </a:pPr>
            <a:r>
              <a:rPr lang="en-US" dirty="0" smtClean="0"/>
              <a:t>color</a:t>
            </a:r>
            <a:r>
              <a:rPr lang="en-US" dirty="0"/>
              <a:t>: blue;</a:t>
            </a:r>
          </a:p>
          <a:p>
            <a:pPr marL="1371600" lvl="3" indent="0">
              <a:buNone/>
            </a:pPr>
            <a:r>
              <a:rPr lang="en-US" dirty="0"/>
              <a:t>text-align: center;</a:t>
            </a:r>
          </a:p>
          <a:p>
            <a:pPr marL="914400" lvl="2" indent="0">
              <a:buNone/>
            </a:pPr>
            <a:r>
              <a:rPr lang="en-US" dirty="0"/>
              <a:t>}</a:t>
            </a:r>
          </a:p>
          <a:p>
            <a:endParaRPr lang="en-US" dirty="0"/>
          </a:p>
        </p:txBody>
      </p:sp>
    </p:spTree>
    <p:extLst>
      <p:ext uri="{BB962C8B-B14F-4D97-AF65-F5344CB8AC3E}">
        <p14:creationId xmlns:p14="http://schemas.microsoft.com/office/powerpoint/2010/main" val="1967709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2"/>
            <a:ext cx="10515600" cy="831662"/>
          </a:xfrm>
        </p:spPr>
        <p:txBody>
          <a:bodyPr>
            <a:normAutofit/>
          </a:bodyPr>
          <a:lstStyle/>
          <a:p>
            <a:r>
              <a:rPr lang="en-US" dirty="0" smtClean="0"/>
              <a:t>Link to the layout style sheet</a:t>
            </a:r>
            <a:endParaRPr lang="en-US" dirty="0"/>
          </a:p>
        </p:txBody>
      </p:sp>
      <p:sp>
        <p:nvSpPr>
          <p:cNvPr id="3" name="Content Placeholder 2"/>
          <p:cNvSpPr>
            <a:spLocks noGrp="1"/>
          </p:cNvSpPr>
          <p:nvPr>
            <p:ph idx="1"/>
          </p:nvPr>
        </p:nvSpPr>
        <p:spPr>
          <a:xfrm>
            <a:off x="838200" y="1317812"/>
            <a:ext cx="10515600" cy="4859151"/>
          </a:xfrm>
        </p:spPr>
        <p:txBody>
          <a:bodyPr/>
          <a:lstStyle/>
          <a:p>
            <a:r>
              <a:rPr lang="en-US" dirty="0" smtClean="0"/>
              <a:t>Return to the </a:t>
            </a:r>
            <a:r>
              <a:rPr lang="en-US" b="1" dirty="0" smtClean="0"/>
              <a:t>home.htm</a:t>
            </a:r>
            <a:r>
              <a:rPr lang="en-US" dirty="0" smtClean="0"/>
              <a:t> file in your text editor.</a:t>
            </a:r>
          </a:p>
          <a:p>
            <a:r>
              <a:rPr lang="en-US" dirty="0" smtClean="0"/>
              <a:t>Directly above the closing </a:t>
            </a:r>
            <a:r>
              <a:rPr lang="en-US" b="1" dirty="0" smtClean="0"/>
              <a:t>&lt;/head&gt;</a:t>
            </a:r>
            <a:r>
              <a:rPr lang="en-US" dirty="0" smtClean="0"/>
              <a:t> tag, insert the following link element</a:t>
            </a:r>
          </a:p>
          <a:p>
            <a:pPr marL="457200" lvl="1" indent="0">
              <a:buNone/>
            </a:pPr>
            <a:r>
              <a:rPr lang="en-US" i="1" dirty="0" smtClean="0"/>
              <a:t>&lt;link </a:t>
            </a:r>
            <a:r>
              <a:rPr lang="en-US" i="1" dirty="0" err="1" smtClean="0"/>
              <a:t>href</a:t>
            </a:r>
            <a:r>
              <a:rPr lang="en-US" i="1" dirty="0" smtClean="0"/>
              <a:t>=”sa_layout.css” </a:t>
            </a:r>
            <a:r>
              <a:rPr lang="en-US" i="1" dirty="0" err="1" smtClean="0"/>
              <a:t>rel</a:t>
            </a:r>
            <a:r>
              <a:rPr lang="en-US" i="1" dirty="0" smtClean="0"/>
              <a:t>=”</a:t>
            </a:r>
            <a:r>
              <a:rPr lang="en-US" i="1" dirty="0" err="1" smtClean="0"/>
              <a:t>stylesheet</a:t>
            </a:r>
            <a:r>
              <a:rPr lang="en-US" i="1" dirty="0" smtClean="0"/>
              <a:t>” type=”text/</a:t>
            </a:r>
            <a:r>
              <a:rPr lang="en-US" i="1" dirty="0" err="1" smtClean="0"/>
              <a:t>css</a:t>
            </a:r>
            <a:r>
              <a:rPr lang="en-US" i="1" dirty="0" smtClean="0"/>
              <a:t>” /&gt;</a:t>
            </a:r>
          </a:p>
          <a:p>
            <a:r>
              <a:rPr lang="en-US" dirty="0" smtClean="0"/>
              <a:t>Save your changes to the file.</a:t>
            </a:r>
          </a:p>
          <a:p>
            <a:r>
              <a:rPr lang="en-US" dirty="0" smtClean="0"/>
              <a:t>Reopen the </a:t>
            </a:r>
            <a:r>
              <a:rPr lang="en-US" b="1" dirty="0" smtClean="0"/>
              <a:t>home.htm</a:t>
            </a:r>
            <a:r>
              <a:rPr lang="en-US" dirty="0" smtClean="0"/>
              <a:t> file in your browser. The layout of the page has been altered using the design styles present in the </a:t>
            </a:r>
            <a:r>
              <a:rPr lang="en-US" b="1" dirty="0" smtClean="0"/>
              <a:t>sa_layout.css</a:t>
            </a:r>
            <a:r>
              <a:rPr lang="en-US" dirty="0" smtClean="0"/>
              <a:t> file.</a:t>
            </a:r>
            <a:endParaRPr lang="en-US" dirty="0"/>
          </a:p>
        </p:txBody>
      </p:sp>
    </p:spTree>
    <p:extLst>
      <p:ext uri="{BB962C8B-B14F-4D97-AF65-F5344CB8AC3E}">
        <p14:creationId xmlns:p14="http://schemas.microsoft.com/office/powerpoint/2010/main" val="305110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2004"/>
          </a:xfrm>
        </p:spPr>
        <p:txBody>
          <a:bodyPr/>
          <a:lstStyle/>
          <a:p>
            <a:r>
              <a:rPr lang="en-US" dirty="0"/>
              <a:t>S</a:t>
            </a:r>
            <a:r>
              <a:rPr lang="en-US" dirty="0" smtClean="0"/>
              <a:t>tart creating the sa_styles.css style sheet</a:t>
            </a:r>
            <a:endParaRPr lang="en-US" dirty="0"/>
          </a:p>
        </p:txBody>
      </p:sp>
      <p:sp>
        <p:nvSpPr>
          <p:cNvPr id="3" name="Content Placeholder 2"/>
          <p:cNvSpPr>
            <a:spLocks noGrp="1"/>
          </p:cNvSpPr>
          <p:nvPr>
            <p:ph idx="1"/>
          </p:nvPr>
        </p:nvSpPr>
        <p:spPr>
          <a:xfrm>
            <a:off x="842682" y="872004"/>
            <a:ext cx="10515600" cy="5676714"/>
          </a:xfrm>
        </p:spPr>
        <p:txBody>
          <a:bodyPr/>
          <a:lstStyle/>
          <a:p>
            <a:r>
              <a:rPr lang="en-US" dirty="0" smtClean="0"/>
              <a:t>Use your text editor to open the blank text file </a:t>
            </a:r>
            <a:r>
              <a:rPr lang="en-US" b="1" dirty="0" smtClean="0"/>
              <a:t>sa_stylestxt.css</a:t>
            </a:r>
            <a:r>
              <a:rPr lang="en-US" dirty="0" smtClean="0"/>
              <a:t> from the tutorial.03/tutorial folder. Save the file as </a:t>
            </a:r>
            <a:r>
              <a:rPr lang="en-US" b="1" dirty="0" smtClean="0"/>
              <a:t>sa_styles.css</a:t>
            </a:r>
            <a:r>
              <a:rPr lang="en-US" dirty="0" smtClean="0"/>
              <a:t>.</a:t>
            </a:r>
          </a:p>
          <a:p>
            <a:r>
              <a:rPr lang="en-US" dirty="0" smtClean="0"/>
              <a:t>At the top of the file, insert the following style comments:</a:t>
            </a:r>
          </a:p>
          <a:p>
            <a:pPr marL="914400" lvl="2" indent="0">
              <a:buNone/>
            </a:pPr>
            <a:r>
              <a:rPr lang="en-US" dirty="0" smtClean="0"/>
              <a:t>/*</a:t>
            </a:r>
          </a:p>
          <a:p>
            <a:pPr marL="1371600" lvl="3" indent="0">
              <a:buNone/>
            </a:pPr>
            <a:r>
              <a:rPr lang="en-US" dirty="0" smtClean="0"/>
              <a:t>Sunny Acres Style Sheet</a:t>
            </a:r>
          </a:p>
          <a:p>
            <a:pPr marL="1371600" lvl="3" indent="0">
              <a:buNone/>
            </a:pPr>
            <a:r>
              <a:rPr lang="en-US" dirty="0" smtClean="0"/>
              <a:t>Author: your name</a:t>
            </a:r>
          </a:p>
          <a:p>
            <a:pPr marL="1371600" lvl="3" indent="0">
              <a:buNone/>
            </a:pPr>
            <a:r>
              <a:rPr lang="en-US" dirty="0" smtClean="0"/>
              <a:t>Date: the date</a:t>
            </a:r>
          </a:p>
          <a:p>
            <a:pPr marL="914400" lvl="2" indent="0">
              <a:buNone/>
            </a:pPr>
            <a:r>
              <a:rPr lang="en-US" dirty="0" smtClean="0"/>
              <a:t>*/</a:t>
            </a:r>
          </a:p>
          <a:p>
            <a:r>
              <a:rPr lang="en-US" dirty="0" smtClean="0"/>
              <a:t>Return to the </a:t>
            </a:r>
            <a:r>
              <a:rPr lang="en-US" b="1" dirty="0" smtClean="0"/>
              <a:t>home.htm</a:t>
            </a:r>
            <a:r>
              <a:rPr lang="en-US" dirty="0" smtClean="0"/>
              <a:t> file in your text editor.</a:t>
            </a:r>
          </a:p>
          <a:p>
            <a:r>
              <a:rPr lang="en-US" dirty="0" smtClean="0"/>
              <a:t>Directly below the link element for the sa_layout.css file, insert the following:</a:t>
            </a:r>
          </a:p>
          <a:p>
            <a:pPr marL="457200" lvl="1" indent="0">
              <a:buNone/>
            </a:pPr>
            <a:r>
              <a:rPr lang="en-US" i="1" dirty="0" smtClean="0"/>
              <a:t>&lt;link </a:t>
            </a:r>
            <a:r>
              <a:rPr lang="en-US" i="1" dirty="0" err="1" smtClean="0"/>
              <a:t>href</a:t>
            </a:r>
            <a:r>
              <a:rPr lang="en-US" i="1" dirty="0" smtClean="0"/>
              <a:t>=”sa_styles.css” </a:t>
            </a:r>
            <a:r>
              <a:rPr lang="en-US" i="1" dirty="0" err="1" smtClean="0"/>
              <a:t>rel</a:t>
            </a:r>
            <a:r>
              <a:rPr lang="en-US" i="1" dirty="0" smtClean="0"/>
              <a:t>=”</a:t>
            </a:r>
            <a:r>
              <a:rPr lang="en-US" i="1" dirty="0" err="1" smtClean="0"/>
              <a:t>stylesheet</a:t>
            </a:r>
            <a:r>
              <a:rPr lang="en-US" i="1" dirty="0" smtClean="0"/>
              <a:t>” type=”text/</a:t>
            </a:r>
            <a:r>
              <a:rPr lang="en-US" i="1" dirty="0" err="1" smtClean="0"/>
              <a:t>css</a:t>
            </a:r>
            <a:r>
              <a:rPr lang="en-US" i="1" dirty="0" smtClean="0"/>
              <a:t>” /&gt;</a:t>
            </a:r>
          </a:p>
          <a:p>
            <a:r>
              <a:rPr lang="en-US" dirty="0" smtClean="0"/>
              <a:t>Save your changes to the file.</a:t>
            </a:r>
            <a:endParaRPr lang="en-US" dirty="0"/>
          </a:p>
        </p:txBody>
      </p:sp>
    </p:spTree>
    <p:extLst>
      <p:ext uri="{BB962C8B-B14F-4D97-AF65-F5344CB8AC3E}">
        <p14:creationId xmlns:p14="http://schemas.microsoft.com/office/powerpoint/2010/main" val="356478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3122</Words>
  <Application>Microsoft Office PowerPoint</Application>
  <PresentationFormat>Widescreen</PresentationFormat>
  <Paragraphs>233</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Designing a Web Page with CSS</vt:lpstr>
      <vt:lpstr>Case: Sunny Acres</vt:lpstr>
      <vt:lpstr>PowerPoint Presentation</vt:lpstr>
      <vt:lpstr>Introduction</vt:lpstr>
      <vt:lpstr>PowerPoint Presentation</vt:lpstr>
      <vt:lpstr>The History of CSS</vt:lpstr>
      <vt:lpstr>Defining a Style Rule</vt:lpstr>
      <vt:lpstr>Link to the layout style sheet</vt:lpstr>
      <vt:lpstr>Start creating the sa_styles.css style sheet</vt:lpstr>
      <vt:lpstr>RGB Color Values</vt:lpstr>
      <vt:lpstr>Using Color Names</vt:lpstr>
      <vt:lpstr>A partial list of extended color names</vt:lpstr>
      <vt:lpstr>Format the text and background colors</vt:lpstr>
      <vt:lpstr>HSL Color Values</vt:lpstr>
      <vt:lpstr>PowerPoint Presentation</vt:lpstr>
      <vt:lpstr>Opacity Values in CSS3</vt:lpstr>
      <vt:lpstr>Make the heading text semi-transparent</vt:lpstr>
      <vt:lpstr>Format h1 headings</vt:lpstr>
      <vt:lpstr>Contextual Selectors</vt:lpstr>
      <vt:lpstr>PowerPoint Presentation</vt:lpstr>
      <vt:lpstr>Revise the style sheet</vt:lpstr>
      <vt:lpstr>Attribute Selectors</vt:lpstr>
      <vt:lpstr>Create a style based on the class attribute</vt:lpstr>
      <vt:lpstr>Apply a sans-serif font to the body text</vt:lpstr>
      <vt:lpstr>Set the font size of the h1 headings</vt:lpstr>
      <vt:lpstr>Change the spacing of the headings on the Web site</vt:lpstr>
      <vt:lpstr>Change the style of the address element</vt:lpstr>
      <vt:lpstr>Working with Web Fonts</vt:lpstr>
      <vt:lpstr>Insert and apply the NobileRegular font</vt:lpstr>
      <vt:lpstr>PowerPoint Presentation</vt:lpstr>
      <vt:lpstr>Designing Styles for Lists</vt:lpstr>
      <vt:lpstr>Remove the bullets from the navigation links</vt:lpstr>
      <vt:lpstr>Use an image for a list bullet</vt:lpstr>
      <vt:lpstr>Move the navigation list to the left</vt:lpstr>
      <vt:lpstr>Reformat the navigation list</vt:lpstr>
      <vt:lpstr>Using Pseudo-Classes and Pseudo-Elements</vt:lpstr>
      <vt:lpstr>Apply the hover pseudo-class</vt:lpstr>
      <vt:lpstr>Transform the text of the first navigation list element</vt:lpstr>
      <vt:lpstr>Create the initial cap and first line styles</vt:lpstr>
      <vt:lpstr>Apply the style sheet to the other pages on the site</vt:lpstr>
    </vt:vector>
  </TitlesOfParts>
  <Company>SaigonTech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Web Page with CSS</dc:title>
  <dc:creator>taict</dc:creator>
  <cp:lastModifiedBy>SaigonTech</cp:lastModifiedBy>
  <cp:revision>67</cp:revision>
  <dcterms:created xsi:type="dcterms:W3CDTF">2015-06-25T02:56:39Z</dcterms:created>
  <dcterms:modified xsi:type="dcterms:W3CDTF">2021-06-06T10:41:52Z</dcterms:modified>
</cp:coreProperties>
</file>